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60" r:id="rId4"/>
    <p:sldId id="258"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F6DA96C-BADC-45CB-99DB-9910CB59BD18}" type="datetimeFigureOut">
              <a:rPr lang="en-GB" smtClean="0"/>
              <a:t>07/09/2017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3319404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DA96C-BADC-45CB-99DB-9910CB59BD18}" type="datetimeFigureOut">
              <a:rPr lang="en-GB" smtClean="0"/>
              <a:t>07/09/2017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806956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DA96C-BADC-45CB-99DB-9910CB59BD18}" type="datetimeFigureOut">
              <a:rPr lang="en-GB" smtClean="0"/>
              <a:t>07/09/2017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06137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DA96C-BADC-45CB-99DB-9910CB59BD18}" type="datetimeFigureOut">
              <a:rPr lang="en-GB" smtClean="0"/>
              <a:t>07/09/2017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345694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6DA96C-BADC-45CB-99DB-9910CB59BD18}" type="datetimeFigureOut">
              <a:rPr lang="en-GB" smtClean="0"/>
              <a:t>07/09/2017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3974141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F6DA96C-BADC-45CB-99DB-9910CB59BD18}" type="datetimeFigureOut">
              <a:rPr lang="en-GB" smtClean="0"/>
              <a:t>07/09/2017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3311872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F6DA96C-BADC-45CB-99DB-9910CB59BD18}" type="datetimeFigureOut">
              <a:rPr lang="en-GB" smtClean="0"/>
              <a:t>07/09/2017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311999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F6DA96C-BADC-45CB-99DB-9910CB59BD18}" type="datetimeFigureOut">
              <a:rPr lang="en-GB" smtClean="0"/>
              <a:t>07/09/2017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333297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6DA96C-BADC-45CB-99DB-9910CB59BD18}" type="datetimeFigureOut">
              <a:rPr lang="en-GB" smtClean="0"/>
              <a:t>07/09/2017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3899406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6DA96C-BADC-45CB-99DB-9910CB59BD18}" type="datetimeFigureOut">
              <a:rPr lang="en-GB" smtClean="0"/>
              <a:t>07/09/2017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266907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6DA96C-BADC-45CB-99DB-9910CB59BD18}" type="datetimeFigureOut">
              <a:rPr lang="en-GB" smtClean="0"/>
              <a:t>07/09/2017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2E5CC5-7ABD-4358-BB68-0FE8F2405284}" type="slidenum">
              <a:rPr lang="en-GB" smtClean="0"/>
              <a:t>‹#›</a:t>
            </a:fld>
            <a:endParaRPr lang="en-GB"/>
          </a:p>
        </p:txBody>
      </p:sp>
    </p:spTree>
    <p:extLst>
      <p:ext uri="{BB962C8B-B14F-4D97-AF65-F5344CB8AC3E}">
        <p14:creationId xmlns:p14="http://schemas.microsoft.com/office/powerpoint/2010/main" val="2659448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6DA96C-BADC-45CB-99DB-9910CB59BD18}" type="datetimeFigureOut">
              <a:rPr lang="en-GB" smtClean="0"/>
              <a:t>07/09/2017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2E5CC5-7ABD-4358-BB68-0FE8F2405284}" type="slidenum">
              <a:rPr lang="en-GB" smtClean="0"/>
              <a:t>‹#›</a:t>
            </a:fld>
            <a:endParaRPr lang="en-GB"/>
          </a:p>
        </p:txBody>
      </p:sp>
    </p:spTree>
    <p:extLst>
      <p:ext uri="{BB962C8B-B14F-4D97-AF65-F5344CB8AC3E}">
        <p14:creationId xmlns:p14="http://schemas.microsoft.com/office/powerpoint/2010/main" val="2258516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827584" y="692696"/>
            <a:ext cx="7293496" cy="4684359"/>
          </a:xfrm>
          <a:prstGeom prst="rect">
            <a:avLst/>
          </a:prstGeom>
          <a:noFill/>
        </p:spPr>
        <p:txBody>
          <a:bodyPr wrap="square" rtlCol="0">
            <a:spAutoFit/>
          </a:bodyPr>
          <a:lstStyle/>
          <a:p>
            <a:pPr marL="0" indent="0" algn="just">
              <a:buNone/>
            </a:pPr>
            <a:r>
              <a:rPr lang="en-GB" sz="2000" b="1" dirty="0"/>
              <a:t>Figure 3. (a) Schematic illustration of C-doped MgB</a:t>
            </a:r>
            <a:r>
              <a:rPr lang="en-GB" sz="2000" b="1" baseline="-25000" dirty="0"/>
              <a:t>2</a:t>
            </a:r>
            <a:r>
              <a:rPr lang="en-GB" sz="2000" b="1" dirty="0"/>
              <a:t> bulk superconductor processed by infiltrating liquid Mg into Boron precursor containing </a:t>
            </a:r>
            <a:r>
              <a:rPr lang="en-GB" sz="2000" b="1" i="1" dirty="0"/>
              <a:t>x</a:t>
            </a:r>
            <a:r>
              <a:rPr lang="en-GB" sz="2000" b="1" dirty="0"/>
              <a:t> = 10 (B</a:t>
            </a:r>
            <a:r>
              <a:rPr lang="en-GB" sz="2000" b="1" baseline="-25000" dirty="0"/>
              <a:t>4</a:t>
            </a:r>
            <a:r>
              <a:rPr lang="en-GB" sz="2000" b="1" dirty="0"/>
              <a:t>C) at 850ºC.  The illustrations shown from left to right represent the various stages of reaction with time. The </a:t>
            </a:r>
            <a:r>
              <a:rPr lang="en-GB" sz="2000" b="1" i="1" dirty="0"/>
              <a:t>x</a:t>
            </a:r>
            <a:r>
              <a:rPr lang="en-GB" sz="2000" b="1" i="1" baseline="-25000" dirty="0"/>
              <a:t>i</a:t>
            </a:r>
            <a:r>
              <a:rPr lang="en-GB" sz="2000" b="1" dirty="0"/>
              <a:t> value for this </a:t>
            </a:r>
            <a:r>
              <a:rPr lang="en-GB" sz="2000" b="1" i="1" dirty="0"/>
              <a:t>x </a:t>
            </a:r>
            <a:r>
              <a:rPr lang="en-GB" sz="2000" b="1" dirty="0"/>
              <a:t>= 10 (B</a:t>
            </a:r>
            <a:r>
              <a:rPr lang="en-GB" sz="2000" b="1" baseline="-25000" dirty="0"/>
              <a:t>4</a:t>
            </a:r>
            <a:r>
              <a:rPr lang="en-GB" sz="2000" b="1" dirty="0"/>
              <a:t>C) content is calculated to be 0.033. (b) Expected carbon concentration gradients originate from two different carbon sources. The relatively large difference in </a:t>
            </a:r>
            <a:r>
              <a:rPr lang="en-GB" sz="2000" b="1" i="1" dirty="0"/>
              <a:t>DC</a:t>
            </a:r>
            <a:r>
              <a:rPr lang="en-GB" sz="2000" b="1" dirty="0"/>
              <a:t> is due to a large variation in C at% between the two dissimilar </a:t>
            </a:r>
            <a:r>
              <a:rPr lang="en-GB" sz="2000" b="1" dirty="0" err="1"/>
              <a:t>SiC</a:t>
            </a:r>
            <a:r>
              <a:rPr lang="en-GB" sz="2000" b="1" dirty="0"/>
              <a:t> and B</a:t>
            </a:r>
            <a:r>
              <a:rPr lang="en-GB" sz="2000" b="1" baseline="-25000" dirty="0"/>
              <a:t>4</a:t>
            </a:r>
            <a:r>
              <a:rPr lang="en-GB" sz="2000" b="1" dirty="0"/>
              <a:t>C chemical phases. A higher degree of C variation within the Mg(B</a:t>
            </a:r>
            <a:r>
              <a:rPr lang="en-GB" sz="2000" b="1" i="1" baseline="-25000" dirty="0"/>
              <a:t>1-xi</a:t>
            </a:r>
            <a:r>
              <a:rPr lang="en-GB" sz="2000" b="1" dirty="0"/>
              <a:t>C</a:t>
            </a:r>
            <a:r>
              <a:rPr lang="en-GB" sz="2000" b="1" i="1" baseline="-25000" dirty="0"/>
              <a:t>xi</a:t>
            </a:r>
            <a:r>
              <a:rPr lang="en-GB" sz="2000" b="1" dirty="0"/>
              <a:t>)</a:t>
            </a:r>
            <a:r>
              <a:rPr lang="en-GB" sz="2000" b="1" baseline="-25000" dirty="0"/>
              <a:t>2</a:t>
            </a:r>
            <a:r>
              <a:rPr lang="en-GB" sz="2000" b="1" dirty="0"/>
              <a:t> grain associated with (c) </a:t>
            </a:r>
            <a:r>
              <a:rPr lang="en-GB" sz="2000" b="1" dirty="0" err="1"/>
              <a:t>SiC</a:t>
            </a:r>
            <a:r>
              <a:rPr lang="en-GB" sz="2000" b="1" dirty="0"/>
              <a:t> addition relative to (d) B</a:t>
            </a:r>
            <a:r>
              <a:rPr lang="en-GB" sz="2000" b="1" baseline="-25000" dirty="0"/>
              <a:t>4</a:t>
            </a:r>
            <a:r>
              <a:rPr lang="en-GB" sz="2000" b="1" dirty="0"/>
              <a:t>C addition is observed. Carbon sources are represented by the dashed regions. Note that the intermediate boride formation during the transformation of B to Mg</a:t>
            </a:r>
            <a:r>
              <a:rPr lang="en-GB" sz="2000" b="1" baseline="-25000" dirty="0"/>
              <a:t>2</a:t>
            </a:r>
            <a:r>
              <a:rPr lang="en-GB" sz="2000" b="1" dirty="0"/>
              <a:t>B</a:t>
            </a:r>
            <a:r>
              <a:rPr lang="en-GB" sz="2000" b="1" baseline="-25000" dirty="0"/>
              <a:t>25</a:t>
            </a:r>
            <a:r>
              <a:rPr lang="en-GB" sz="2000" b="1" dirty="0"/>
              <a:t> is not shown. </a:t>
            </a:r>
            <a:endParaRPr lang="en-GB" sz="2000" dirty="0"/>
          </a:p>
          <a:p>
            <a:pPr algn="just"/>
            <a:endParaRPr lang="en-GB" dirty="0"/>
          </a:p>
        </p:txBody>
      </p:sp>
    </p:spTree>
    <p:extLst>
      <p:ext uri="{BB962C8B-B14F-4D97-AF65-F5344CB8AC3E}">
        <p14:creationId xmlns:p14="http://schemas.microsoft.com/office/powerpoint/2010/main" val="2115237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0800000">
            <a:off x="617418" y="5210150"/>
            <a:ext cx="2244065" cy="757498"/>
          </a:xfrm>
          <a:prstGeom prst="rect">
            <a:avLst/>
          </a:prstGeom>
          <a:gradFill>
            <a:gsLst>
              <a:gs pos="0">
                <a:srgbClr val="FFF200"/>
              </a:gs>
              <a:gs pos="45000">
                <a:srgbClr val="FF7A00"/>
              </a:gs>
              <a:gs pos="70000">
                <a:srgbClr val="FF0300"/>
              </a:gs>
              <a:gs pos="100000">
                <a:srgbClr val="4D080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Straight Arrow Connector 4"/>
          <p:cNvCxnSpPr/>
          <p:nvPr/>
        </p:nvCxnSpPr>
        <p:spPr>
          <a:xfrm>
            <a:off x="608530" y="6016718"/>
            <a:ext cx="22839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861486" y="5497487"/>
            <a:ext cx="1030641" cy="307777"/>
          </a:xfrm>
          <a:prstGeom prst="rect">
            <a:avLst/>
          </a:prstGeom>
          <a:noFill/>
        </p:spPr>
        <p:txBody>
          <a:bodyPr wrap="square" rtlCol="0">
            <a:spAutoFit/>
          </a:bodyPr>
          <a:lstStyle/>
          <a:p>
            <a:r>
              <a:rPr lang="en-GB" sz="1400" b="1" i="1" dirty="0" smtClean="0"/>
              <a:t>X</a:t>
            </a:r>
            <a:r>
              <a:rPr lang="en-GB" sz="1400" b="1" i="1" baseline="-25000" dirty="0" smtClean="0"/>
              <a:t>i</a:t>
            </a:r>
            <a:r>
              <a:rPr lang="en-GB" sz="1400" b="1" baseline="-25000" dirty="0" smtClean="0"/>
              <a:t> </a:t>
            </a:r>
            <a:r>
              <a:rPr lang="en-GB" sz="1400" b="1" dirty="0" smtClean="0"/>
              <a:t>(t </a:t>
            </a:r>
            <a:r>
              <a:rPr lang="en-GB" sz="1000" b="1" dirty="0" smtClean="0">
                <a:sym typeface="Wingdings" panose="05000000000000000000" pitchFamily="2" charset="2"/>
              </a:rPr>
              <a:t></a:t>
            </a:r>
            <a:r>
              <a:rPr lang="en-GB" sz="1400" b="1" dirty="0" smtClean="0"/>
              <a:t>∞)</a:t>
            </a:r>
            <a:endParaRPr lang="en-GB" sz="1400" b="1" dirty="0"/>
          </a:p>
        </p:txBody>
      </p:sp>
      <p:sp>
        <p:nvSpPr>
          <p:cNvPr id="8" name="Freeform 7"/>
          <p:cNvSpPr/>
          <p:nvPr/>
        </p:nvSpPr>
        <p:spPr>
          <a:xfrm>
            <a:off x="608532" y="3988847"/>
            <a:ext cx="2211954" cy="1600052"/>
          </a:xfrm>
          <a:custGeom>
            <a:avLst/>
            <a:gdLst>
              <a:gd name="connsiteX0" fmla="*/ 0 w 1243639"/>
              <a:gd name="connsiteY0" fmla="*/ 0 h 665288"/>
              <a:gd name="connsiteX1" fmla="*/ 107950 w 1243639"/>
              <a:gd name="connsiteY1" fmla="*/ 215900 h 665288"/>
              <a:gd name="connsiteX2" fmla="*/ 323850 w 1243639"/>
              <a:gd name="connsiteY2" fmla="*/ 400050 h 665288"/>
              <a:gd name="connsiteX3" fmla="*/ 603250 w 1243639"/>
              <a:gd name="connsiteY3" fmla="*/ 527050 h 665288"/>
              <a:gd name="connsiteX4" fmla="*/ 939800 w 1243639"/>
              <a:gd name="connsiteY4" fmla="*/ 609600 h 665288"/>
              <a:gd name="connsiteX5" fmla="*/ 1212850 w 1243639"/>
              <a:gd name="connsiteY5" fmla="*/ 660400 h 665288"/>
              <a:gd name="connsiteX6" fmla="*/ 1225550 w 1243639"/>
              <a:gd name="connsiteY6" fmla="*/ 660400 h 66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639" h="665288">
                <a:moveTo>
                  <a:pt x="0" y="0"/>
                </a:moveTo>
                <a:cubicBezTo>
                  <a:pt x="26987" y="74612"/>
                  <a:pt x="53975" y="149225"/>
                  <a:pt x="107950" y="215900"/>
                </a:cubicBezTo>
                <a:cubicBezTo>
                  <a:pt x="161925" y="282575"/>
                  <a:pt x="241300" y="348192"/>
                  <a:pt x="323850" y="400050"/>
                </a:cubicBezTo>
                <a:cubicBezTo>
                  <a:pt x="406400" y="451908"/>
                  <a:pt x="500592" y="492125"/>
                  <a:pt x="603250" y="527050"/>
                </a:cubicBezTo>
                <a:cubicBezTo>
                  <a:pt x="705908" y="561975"/>
                  <a:pt x="838200" y="587375"/>
                  <a:pt x="939800" y="609600"/>
                </a:cubicBezTo>
                <a:cubicBezTo>
                  <a:pt x="1041400" y="631825"/>
                  <a:pt x="1165225" y="651933"/>
                  <a:pt x="1212850" y="660400"/>
                </a:cubicBezTo>
                <a:cubicBezTo>
                  <a:pt x="1260475" y="668867"/>
                  <a:pt x="1243012" y="664633"/>
                  <a:pt x="1225550" y="660400"/>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reeform 8"/>
          <p:cNvSpPr/>
          <p:nvPr/>
        </p:nvSpPr>
        <p:spPr>
          <a:xfrm>
            <a:off x="609818" y="4907855"/>
            <a:ext cx="2210668" cy="879652"/>
          </a:xfrm>
          <a:custGeom>
            <a:avLst/>
            <a:gdLst>
              <a:gd name="connsiteX0" fmla="*/ 0 w 1243639"/>
              <a:gd name="connsiteY0" fmla="*/ 0 h 665288"/>
              <a:gd name="connsiteX1" fmla="*/ 107950 w 1243639"/>
              <a:gd name="connsiteY1" fmla="*/ 215900 h 665288"/>
              <a:gd name="connsiteX2" fmla="*/ 323850 w 1243639"/>
              <a:gd name="connsiteY2" fmla="*/ 400050 h 665288"/>
              <a:gd name="connsiteX3" fmla="*/ 603250 w 1243639"/>
              <a:gd name="connsiteY3" fmla="*/ 527050 h 665288"/>
              <a:gd name="connsiteX4" fmla="*/ 939800 w 1243639"/>
              <a:gd name="connsiteY4" fmla="*/ 609600 h 665288"/>
              <a:gd name="connsiteX5" fmla="*/ 1212850 w 1243639"/>
              <a:gd name="connsiteY5" fmla="*/ 660400 h 665288"/>
              <a:gd name="connsiteX6" fmla="*/ 1225550 w 1243639"/>
              <a:gd name="connsiteY6" fmla="*/ 660400 h 66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639" h="665288">
                <a:moveTo>
                  <a:pt x="0" y="0"/>
                </a:moveTo>
                <a:cubicBezTo>
                  <a:pt x="26987" y="74612"/>
                  <a:pt x="53975" y="149225"/>
                  <a:pt x="107950" y="215900"/>
                </a:cubicBezTo>
                <a:cubicBezTo>
                  <a:pt x="161925" y="282575"/>
                  <a:pt x="241300" y="348192"/>
                  <a:pt x="323850" y="400050"/>
                </a:cubicBezTo>
                <a:cubicBezTo>
                  <a:pt x="406400" y="451908"/>
                  <a:pt x="500592" y="492125"/>
                  <a:pt x="603250" y="527050"/>
                </a:cubicBezTo>
                <a:cubicBezTo>
                  <a:pt x="705908" y="561975"/>
                  <a:pt x="838200" y="587375"/>
                  <a:pt x="939800" y="609600"/>
                </a:cubicBezTo>
                <a:cubicBezTo>
                  <a:pt x="1041400" y="631825"/>
                  <a:pt x="1165225" y="651933"/>
                  <a:pt x="1212850" y="660400"/>
                </a:cubicBezTo>
                <a:cubicBezTo>
                  <a:pt x="1260475" y="668867"/>
                  <a:pt x="1243012" y="664633"/>
                  <a:pt x="1225550" y="660400"/>
                </a:cubicBezTo>
              </a:path>
            </a:pathLst>
          </a:cu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Arrow Connector 9" descr="efe" title="xefef"/>
          <p:cNvCxnSpPr/>
          <p:nvPr/>
        </p:nvCxnSpPr>
        <p:spPr>
          <a:xfrm>
            <a:off x="1328611" y="4042734"/>
            <a:ext cx="0" cy="1924914"/>
          </a:xfrm>
          <a:prstGeom prst="straightConnector1">
            <a:avLst/>
          </a:prstGeom>
          <a:ln w="28575">
            <a:solidFill>
              <a:schemeClr val="accent3"/>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descr="efe" title="xefef"/>
          <p:cNvCxnSpPr/>
          <p:nvPr/>
        </p:nvCxnSpPr>
        <p:spPr>
          <a:xfrm>
            <a:off x="776459" y="4888715"/>
            <a:ext cx="19050" cy="1090978"/>
          </a:xfrm>
          <a:prstGeom prst="straightConnector1">
            <a:avLst/>
          </a:prstGeom>
          <a:ln w="28575">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17011" y="6052105"/>
            <a:ext cx="3826997" cy="545247"/>
          </a:xfrm>
          <a:prstGeom prst="rect">
            <a:avLst/>
          </a:prstGeom>
          <a:noFill/>
        </p:spPr>
        <p:txBody>
          <a:bodyPr wrap="square" rtlCol="0">
            <a:spAutoFit/>
          </a:bodyPr>
          <a:lstStyle/>
          <a:p>
            <a:r>
              <a:rPr lang="en-GB" sz="1400" b="1" dirty="0" smtClean="0"/>
              <a:t>Distance from C Source</a:t>
            </a:r>
            <a:endParaRPr lang="en-GB" sz="1400" b="1" dirty="0"/>
          </a:p>
        </p:txBody>
      </p:sp>
      <p:sp>
        <p:nvSpPr>
          <p:cNvPr id="13" name="TextBox 12"/>
          <p:cNvSpPr txBox="1"/>
          <p:nvPr/>
        </p:nvSpPr>
        <p:spPr>
          <a:xfrm rot="16200000">
            <a:off x="-509676" y="4713597"/>
            <a:ext cx="1686153" cy="461665"/>
          </a:xfrm>
          <a:prstGeom prst="rect">
            <a:avLst/>
          </a:prstGeom>
          <a:noFill/>
        </p:spPr>
        <p:txBody>
          <a:bodyPr wrap="square" rtlCol="0">
            <a:spAutoFit/>
          </a:bodyPr>
          <a:lstStyle/>
          <a:p>
            <a:pPr algn="ctr"/>
            <a:r>
              <a:rPr lang="en-GB" sz="1200" b="1" dirty="0" smtClean="0">
                <a:latin typeface="Gulim"/>
                <a:ea typeface="Gulim"/>
              </a:rPr>
              <a:t>Carbon Concentration</a:t>
            </a:r>
            <a:endParaRPr lang="en-GB" sz="1200" b="1" dirty="0"/>
          </a:p>
        </p:txBody>
      </p:sp>
      <p:sp>
        <p:nvSpPr>
          <p:cNvPr id="14" name="Rectangle 13"/>
          <p:cNvSpPr/>
          <p:nvPr/>
        </p:nvSpPr>
        <p:spPr>
          <a:xfrm>
            <a:off x="722776" y="4831867"/>
            <a:ext cx="487634" cy="307777"/>
          </a:xfrm>
          <a:prstGeom prst="rect">
            <a:avLst/>
          </a:prstGeom>
        </p:spPr>
        <p:txBody>
          <a:bodyPr wrap="none">
            <a:spAutoFit/>
          </a:bodyPr>
          <a:lstStyle/>
          <a:p>
            <a:r>
              <a:rPr lang="en-GB" sz="1400" b="1" dirty="0" smtClean="0">
                <a:latin typeface="Gulim"/>
                <a:ea typeface="Gulim"/>
              </a:rPr>
              <a:t>△C</a:t>
            </a:r>
            <a:endParaRPr lang="en-GB" sz="1400" dirty="0"/>
          </a:p>
        </p:txBody>
      </p:sp>
      <p:cxnSp>
        <p:nvCxnSpPr>
          <p:cNvPr id="15" name="Straight Arrow Connector 14"/>
          <p:cNvCxnSpPr/>
          <p:nvPr/>
        </p:nvCxnSpPr>
        <p:spPr>
          <a:xfrm flipH="1">
            <a:off x="847744" y="5102159"/>
            <a:ext cx="123856" cy="2590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106911" y="5106404"/>
            <a:ext cx="202650" cy="2036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54382" y="4273845"/>
            <a:ext cx="72008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346470" y="4126454"/>
            <a:ext cx="466794" cy="307777"/>
          </a:xfrm>
          <a:prstGeom prst="rect">
            <a:avLst/>
          </a:prstGeom>
        </p:spPr>
        <p:txBody>
          <a:bodyPr wrap="none">
            <a:spAutoFit/>
          </a:bodyPr>
          <a:lstStyle/>
          <a:p>
            <a:r>
              <a:rPr lang="en-GB" sz="1400" b="1" dirty="0" err="1" smtClean="0">
                <a:latin typeface="Gulim"/>
                <a:ea typeface="Gulim"/>
              </a:rPr>
              <a:t>SiC</a:t>
            </a:r>
            <a:endParaRPr lang="en-GB" sz="1400" b="1" dirty="0"/>
          </a:p>
        </p:txBody>
      </p:sp>
      <p:cxnSp>
        <p:nvCxnSpPr>
          <p:cNvPr id="19" name="Straight Connector 18"/>
          <p:cNvCxnSpPr/>
          <p:nvPr/>
        </p:nvCxnSpPr>
        <p:spPr>
          <a:xfrm>
            <a:off x="1554382" y="4633885"/>
            <a:ext cx="72008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2346470" y="4479996"/>
            <a:ext cx="497252" cy="307777"/>
          </a:xfrm>
          <a:prstGeom prst="rect">
            <a:avLst/>
          </a:prstGeom>
        </p:spPr>
        <p:txBody>
          <a:bodyPr wrap="none">
            <a:spAutoFit/>
          </a:bodyPr>
          <a:lstStyle/>
          <a:p>
            <a:r>
              <a:rPr lang="en-GB" sz="1400" b="1" dirty="0" smtClean="0">
                <a:latin typeface="Gulim"/>
                <a:ea typeface="Gulim"/>
              </a:rPr>
              <a:t>B</a:t>
            </a:r>
            <a:r>
              <a:rPr lang="en-GB" sz="1400" b="1" baseline="-25000" dirty="0" smtClean="0">
                <a:latin typeface="Gulim"/>
                <a:ea typeface="Gulim"/>
              </a:rPr>
              <a:t>4</a:t>
            </a:r>
            <a:r>
              <a:rPr lang="en-GB" sz="1400" b="1" dirty="0" smtClean="0">
                <a:latin typeface="Gulim"/>
                <a:ea typeface="Gulim"/>
              </a:rPr>
              <a:t>C</a:t>
            </a:r>
            <a:endParaRPr lang="en-GB" sz="1400" dirty="0"/>
          </a:p>
        </p:txBody>
      </p:sp>
      <p:sp>
        <p:nvSpPr>
          <p:cNvPr id="21" name="Rectangle 20"/>
          <p:cNvSpPr/>
          <p:nvPr/>
        </p:nvSpPr>
        <p:spPr>
          <a:xfrm>
            <a:off x="4094249" y="3688717"/>
            <a:ext cx="1919705" cy="2296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Oval 63"/>
          <p:cNvSpPr/>
          <p:nvPr/>
        </p:nvSpPr>
        <p:spPr>
          <a:xfrm>
            <a:off x="5602011" y="5479079"/>
            <a:ext cx="383771" cy="48654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Oval 53"/>
          <p:cNvSpPr/>
          <p:nvPr/>
        </p:nvSpPr>
        <p:spPr>
          <a:xfrm rot="2937682">
            <a:off x="4006414" y="4119668"/>
            <a:ext cx="529361" cy="459744"/>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626011"/>
              <a:gd name="connsiteY0" fmla="*/ 216024 h 432048"/>
              <a:gd name="connsiteX1" fmla="*/ 409987 w 626011"/>
              <a:gd name="connsiteY1" fmla="*/ 0 h 432048"/>
              <a:gd name="connsiteX2" fmla="*/ 626011 w 626011"/>
              <a:gd name="connsiteY2" fmla="*/ 216024 h 432048"/>
              <a:gd name="connsiteX3" fmla="*/ 409987 w 626011"/>
              <a:gd name="connsiteY3" fmla="*/ 432048 h 432048"/>
              <a:gd name="connsiteX4" fmla="*/ 0 w 626011"/>
              <a:gd name="connsiteY4" fmla="*/ 216024 h 432048"/>
              <a:gd name="connsiteX0" fmla="*/ 55 w 626066"/>
              <a:gd name="connsiteY0" fmla="*/ 84585 h 300609"/>
              <a:gd name="connsiteX1" fmla="*/ 382333 w 626066"/>
              <a:gd name="connsiteY1" fmla="*/ 7107 h 300609"/>
              <a:gd name="connsiteX2" fmla="*/ 626066 w 626066"/>
              <a:gd name="connsiteY2" fmla="*/ 84585 h 300609"/>
              <a:gd name="connsiteX3" fmla="*/ 410042 w 626066"/>
              <a:gd name="connsiteY3" fmla="*/ 300609 h 300609"/>
              <a:gd name="connsiteX4" fmla="*/ 55 w 626066"/>
              <a:gd name="connsiteY4" fmla="*/ 84585 h 300609"/>
              <a:gd name="connsiteX0" fmla="*/ 130 w 626141"/>
              <a:gd name="connsiteY0" fmla="*/ 202169 h 418193"/>
              <a:gd name="connsiteX1" fmla="*/ 368554 w 626141"/>
              <a:gd name="connsiteY1" fmla="*/ 0 h 418193"/>
              <a:gd name="connsiteX2" fmla="*/ 626141 w 626141"/>
              <a:gd name="connsiteY2" fmla="*/ 202169 h 418193"/>
              <a:gd name="connsiteX3" fmla="*/ 410117 w 626141"/>
              <a:gd name="connsiteY3" fmla="*/ 418193 h 418193"/>
              <a:gd name="connsiteX4" fmla="*/ 130 w 626141"/>
              <a:gd name="connsiteY4" fmla="*/ 202169 h 418193"/>
              <a:gd name="connsiteX0" fmla="*/ 122 w 501442"/>
              <a:gd name="connsiteY0" fmla="*/ 202169 h 418193"/>
              <a:gd name="connsiteX1" fmla="*/ 368546 w 501442"/>
              <a:gd name="connsiteY1" fmla="*/ 0 h 418193"/>
              <a:gd name="connsiteX2" fmla="*/ 501442 w 501442"/>
              <a:gd name="connsiteY2" fmla="*/ 202169 h 418193"/>
              <a:gd name="connsiteX3" fmla="*/ 410109 w 501442"/>
              <a:gd name="connsiteY3" fmla="*/ 418193 h 418193"/>
              <a:gd name="connsiteX4" fmla="*/ 122 w 501442"/>
              <a:gd name="connsiteY4" fmla="*/ 202169 h 418193"/>
              <a:gd name="connsiteX0" fmla="*/ 10180 w 511500"/>
              <a:gd name="connsiteY0" fmla="*/ 299150 h 515174"/>
              <a:gd name="connsiteX1" fmla="*/ 156932 w 511500"/>
              <a:gd name="connsiteY1" fmla="*/ 0 h 515174"/>
              <a:gd name="connsiteX2" fmla="*/ 511500 w 511500"/>
              <a:gd name="connsiteY2" fmla="*/ 299150 h 515174"/>
              <a:gd name="connsiteX3" fmla="*/ 420167 w 511500"/>
              <a:gd name="connsiteY3" fmla="*/ 515174 h 515174"/>
              <a:gd name="connsiteX4" fmla="*/ 10180 w 511500"/>
              <a:gd name="connsiteY4" fmla="*/ 299150 h 515174"/>
              <a:gd name="connsiteX0" fmla="*/ 8418 w 428849"/>
              <a:gd name="connsiteY0" fmla="*/ 299909 h 516596"/>
              <a:gd name="connsiteX1" fmla="*/ 155170 w 428849"/>
              <a:gd name="connsiteY1" fmla="*/ 759 h 516596"/>
              <a:gd name="connsiteX2" fmla="*/ 315775 w 428849"/>
              <a:gd name="connsiteY2" fmla="*/ 230636 h 516596"/>
              <a:gd name="connsiteX3" fmla="*/ 418405 w 428849"/>
              <a:gd name="connsiteY3" fmla="*/ 515933 h 516596"/>
              <a:gd name="connsiteX4" fmla="*/ 8418 w 428849"/>
              <a:gd name="connsiteY4" fmla="*/ 299909 h 51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849" h="516596">
                <a:moveTo>
                  <a:pt x="8418" y="299909"/>
                </a:moveTo>
                <a:cubicBezTo>
                  <a:pt x="-35454" y="214047"/>
                  <a:pt x="103944" y="12304"/>
                  <a:pt x="155170" y="759"/>
                </a:cubicBezTo>
                <a:cubicBezTo>
                  <a:pt x="206396" y="-10786"/>
                  <a:pt x="315775" y="111329"/>
                  <a:pt x="315775" y="230636"/>
                </a:cubicBezTo>
                <a:cubicBezTo>
                  <a:pt x="315775" y="349943"/>
                  <a:pt x="469631" y="504388"/>
                  <a:pt x="418405" y="515933"/>
                </a:cubicBezTo>
                <a:cubicBezTo>
                  <a:pt x="367179" y="527478"/>
                  <a:pt x="52290" y="385771"/>
                  <a:pt x="8418" y="299909"/>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Oval 50"/>
          <p:cNvSpPr/>
          <p:nvPr/>
        </p:nvSpPr>
        <p:spPr>
          <a:xfrm rot="2223356">
            <a:off x="4689604" y="5558740"/>
            <a:ext cx="349591" cy="50000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87467"/>
              <a:gd name="connsiteY0" fmla="*/ 246310 h 466247"/>
              <a:gd name="connsiteX1" fmla="*/ 216024 w 487467"/>
              <a:gd name="connsiteY1" fmla="*/ 30286 h 466247"/>
              <a:gd name="connsiteX2" fmla="*/ 487467 w 487467"/>
              <a:gd name="connsiteY2" fmla="*/ 80056 h 466247"/>
              <a:gd name="connsiteX3" fmla="*/ 216024 w 487467"/>
              <a:gd name="connsiteY3" fmla="*/ 462334 h 466247"/>
              <a:gd name="connsiteX4" fmla="*/ 0 w 487467"/>
              <a:gd name="connsiteY4" fmla="*/ 246310 h 466247"/>
              <a:gd name="connsiteX0" fmla="*/ 7357 w 300861"/>
              <a:gd name="connsiteY0" fmla="*/ 246310 h 466247"/>
              <a:gd name="connsiteX1" fmla="*/ 29418 w 300861"/>
              <a:gd name="connsiteY1" fmla="*/ 30286 h 466247"/>
              <a:gd name="connsiteX2" fmla="*/ 300861 w 300861"/>
              <a:gd name="connsiteY2" fmla="*/ 80056 h 466247"/>
              <a:gd name="connsiteX3" fmla="*/ 29418 w 300861"/>
              <a:gd name="connsiteY3" fmla="*/ 462334 h 466247"/>
              <a:gd name="connsiteX4" fmla="*/ 7357 w 300861"/>
              <a:gd name="connsiteY4" fmla="*/ 246310 h 466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861" h="466247">
                <a:moveTo>
                  <a:pt x="7357" y="246310"/>
                </a:moveTo>
                <a:cubicBezTo>
                  <a:pt x="7357" y="127003"/>
                  <a:pt x="-19499" y="57995"/>
                  <a:pt x="29418" y="30286"/>
                </a:cubicBezTo>
                <a:cubicBezTo>
                  <a:pt x="78335" y="2577"/>
                  <a:pt x="300861" y="-39251"/>
                  <a:pt x="300861" y="80056"/>
                </a:cubicBezTo>
                <a:cubicBezTo>
                  <a:pt x="300861" y="199363"/>
                  <a:pt x="78335" y="434625"/>
                  <a:pt x="29418" y="462334"/>
                </a:cubicBezTo>
                <a:cubicBezTo>
                  <a:pt x="-19499" y="490043"/>
                  <a:pt x="7357" y="365617"/>
                  <a:pt x="7357" y="246310"/>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Oval 45"/>
          <p:cNvSpPr/>
          <p:nvPr/>
        </p:nvSpPr>
        <p:spPr>
          <a:xfrm>
            <a:off x="5667752" y="3722519"/>
            <a:ext cx="307629" cy="29065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Oval 54"/>
          <p:cNvSpPr/>
          <p:nvPr/>
        </p:nvSpPr>
        <p:spPr>
          <a:xfrm rot="11418774">
            <a:off x="4123650" y="3758186"/>
            <a:ext cx="309593" cy="21114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 name="connsiteX0" fmla="*/ 191913 w 457706"/>
              <a:gd name="connsiteY0" fmla="*/ 244791 h 533116"/>
              <a:gd name="connsiteX1" fmla="*/ 352519 w 457706"/>
              <a:gd name="connsiteY1" fmla="*/ 1057 h 533116"/>
              <a:gd name="connsiteX2" fmla="*/ 457706 w 457706"/>
              <a:gd name="connsiteY2" fmla="*/ 341772 h 533116"/>
              <a:gd name="connsiteX3" fmla="*/ 338664 w 457706"/>
              <a:gd name="connsiteY3" fmla="*/ 474668 h 533116"/>
              <a:gd name="connsiteX4" fmla="*/ 5086 w 457706"/>
              <a:gd name="connsiteY4" fmla="*/ 520938 h 533116"/>
              <a:gd name="connsiteX5" fmla="*/ 191913 w 457706"/>
              <a:gd name="connsiteY5" fmla="*/ 244791 h 53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06" h="533116">
                <a:moveTo>
                  <a:pt x="191913" y="244791"/>
                </a:moveTo>
                <a:cubicBezTo>
                  <a:pt x="249818" y="158144"/>
                  <a:pt x="308220" y="-15106"/>
                  <a:pt x="352519" y="1057"/>
                </a:cubicBezTo>
                <a:cubicBezTo>
                  <a:pt x="396818" y="17220"/>
                  <a:pt x="457706" y="222465"/>
                  <a:pt x="457706" y="341772"/>
                </a:cubicBezTo>
                <a:cubicBezTo>
                  <a:pt x="457706" y="461079"/>
                  <a:pt x="414101" y="444807"/>
                  <a:pt x="338664" y="474668"/>
                </a:cubicBezTo>
                <a:cubicBezTo>
                  <a:pt x="263227" y="504529"/>
                  <a:pt x="41090" y="556942"/>
                  <a:pt x="5086" y="520938"/>
                </a:cubicBezTo>
                <a:cubicBezTo>
                  <a:pt x="-30918" y="484934"/>
                  <a:pt x="134008" y="331438"/>
                  <a:pt x="191913" y="244791"/>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Oval 45"/>
          <p:cNvSpPr/>
          <p:nvPr/>
        </p:nvSpPr>
        <p:spPr>
          <a:xfrm>
            <a:off x="4997197" y="4142842"/>
            <a:ext cx="390652" cy="457911"/>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Oval 52"/>
          <p:cNvSpPr/>
          <p:nvPr/>
        </p:nvSpPr>
        <p:spPr>
          <a:xfrm rot="4544579">
            <a:off x="4042255" y="4767589"/>
            <a:ext cx="536172" cy="40011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84586 h 300610"/>
              <a:gd name="connsiteX1" fmla="*/ 216024 w 432048"/>
              <a:gd name="connsiteY1" fmla="*/ 7107 h 300610"/>
              <a:gd name="connsiteX2" fmla="*/ 432048 w 432048"/>
              <a:gd name="connsiteY2" fmla="*/ 84586 h 300610"/>
              <a:gd name="connsiteX3" fmla="*/ 216024 w 432048"/>
              <a:gd name="connsiteY3" fmla="*/ 300610 h 300610"/>
              <a:gd name="connsiteX4" fmla="*/ 0 w 432048"/>
              <a:gd name="connsiteY4" fmla="*/ 84586 h 30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00610">
                <a:moveTo>
                  <a:pt x="0" y="84586"/>
                </a:moveTo>
                <a:cubicBezTo>
                  <a:pt x="0" y="35669"/>
                  <a:pt x="96717" y="7107"/>
                  <a:pt x="216024" y="7107"/>
                </a:cubicBezTo>
                <a:cubicBezTo>
                  <a:pt x="335331" y="7107"/>
                  <a:pt x="432048" y="-34721"/>
                  <a:pt x="432048" y="84586"/>
                </a:cubicBezTo>
                <a:cubicBezTo>
                  <a:pt x="432048" y="203893"/>
                  <a:pt x="335331" y="300610"/>
                  <a:pt x="216024" y="300610"/>
                </a:cubicBezTo>
                <a:cubicBezTo>
                  <a:pt x="96717" y="300610"/>
                  <a:pt x="0" y="133503"/>
                  <a:pt x="0" y="84586"/>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Oval 54"/>
          <p:cNvSpPr/>
          <p:nvPr/>
        </p:nvSpPr>
        <p:spPr>
          <a:xfrm>
            <a:off x="4111044" y="5279080"/>
            <a:ext cx="258969" cy="30740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15" h="593724">
                <a:moveTo>
                  <a:pt x="191913" y="244791"/>
                </a:moveTo>
                <a:cubicBezTo>
                  <a:pt x="249818" y="158144"/>
                  <a:pt x="308220" y="-15106"/>
                  <a:pt x="352519" y="1057"/>
                </a:cubicBezTo>
                <a:cubicBezTo>
                  <a:pt x="396818" y="17220"/>
                  <a:pt x="457706" y="222465"/>
                  <a:pt x="457706" y="341772"/>
                </a:cubicBezTo>
                <a:cubicBezTo>
                  <a:pt x="457706" y="461079"/>
                  <a:pt x="483374" y="555644"/>
                  <a:pt x="407937" y="585505"/>
                </a:cubicBezTo>
                <a:cubicBezTo>
                  <a:pt x="332500" y="615366"/>
                  <a:pt x="41090" y="556942"/>
                  <a:pt x="5086" y="520938"/>
                </a:cubicBezTo>
                <a:cubicBezTo>
                  <a:pt x="-30918" y="484934"/>
                  <a:pt x="134008" y="331438"/>
                  <a:pt x="191913" y="244791"/>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Oval 55"/>
          <p:cNvSpPr/>
          <p:nvPr/>
        </p:nvSpPr>
        <p:spPr>
          <a:xfrm>
            <a:off x="5615142" y="4849627"/>
            <a:ext cx="412851" cy="60600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50 w 433598"/>
              <a:gd name="connsiteY0" fmla="*/ 229879 h 445903"/>
              <a:gd name="connsiteX1" fmla="*/ 314556 w 433598"/>
              <a:gd name="connsiteY1" fmla="*/ 0 h 445903"/>
              <a:gd name="connsiteX2" fmla="*/ 433598 w 433598"/>
              <a:gd name="connsiteY2" fmla="*/ 229879 h 445903"/>
              <a:gd name="connsiteX3" fmla="*/ 217574 w 433598"/>
              <a:gd name="connsiteY3" fmla="*/ 445903 h 445903"/>
              <a:gd name="connsiteX4" fmla="*/ 1550 w 433598"/>
              <a:gd name="connsiteY4" fmla="*/ 229879 h 445903"/>
              <a:gd name="connsiteX0" fmla="*/ 2824 w 310181"/>
              <a:gd name="connsiteY0" fmla="*/ 97850 h 455298"/>
              <a:gd name="connsiteX1" fmla="*/ 191139 w 310181"/>
              <a:gd name="connsiteY1" fmla="*/ 6516 h 455298"/>
              <a:gd name="connsiteX2" fmla="*/ 310181 w 310181"/>
              <a:gd name="connsiteY2" fmla="*/ 236395 h 455298"/>
              <a:gd name="connsiteX3" fmla="*/ 94157 w 310181"/>
              <a:gd name="connsiteY3" fmla="*/ 452419 h 455298"/>
              <a:gd name="connsiteX4" fmla="*/ 2824 w 310181"/>
              <a:gd name="connsiteY4" fmla="*/ 97850 h 45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181" h="455298">
                <a:moveTo>
                  <a:pt x="2824" y="97850"/>
                </a:moveTo>
                <a:cubicBezTo>
                  <a:pt x="18988" y="23533"/>
                  <a:pt x="139913" y="-16575"/>
                  <a:pt x="191139" y="6516"/>
                </a:cubicBezTo>
                <a:cubicBezTo>
                  <a:pt x="242365" y="29607"/>
                  <a:pt x="310181" y="117088"/>
                  <a:pt x="310181" y="236395"/>
                </a:cubicBezTo>
                <a:cubicBezTo>
                  <a:pt x="310181" y="355702"/>
                  <a:pt x="145383" y="475510"/>
                  <a:pt x="94157" y="452419"/>
                </a:cubicBezTo>
                <a:cubicBezTo>
                  <a:pt x="42931" y="429328"/>
                  <a:pt x="-13340" y="172167"/>
                  <a:pt x="2824" y="97850"/>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Oval 56"/>
          <p:cNvSpPr/>
          <p:nvPr/>
        </p:nvSpPr>
        <p:spPr>
          <a:xfrm rot="987013">
            <a:off x="4564035" y="4567359"/>
            <a:ext cx="430592" cy="484634"/>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9053"/>
              <a:gd name="connsiteY0" fmla="*/ 251584 h 467608"/>
              <a:gd name="connsiteX1" fmla="*/ 216024 w 439053"/>
              <a:gd name="connsiteY1" fmla="*/ 35560 h 467608"/>
              <a:gd name="connsiteX2" fmla="*/ 410952 w 439053"/>
              <a:gd name="connsiteY2" fmla="*/ 21760 h 467608"/>
              <a:gd name="connsiteX3" fmla="*/ 432048 w 439053"/>
              <a:gd name="connsiteY3" fmla="*/ 251584 h 467608"/>
              <a:gd name="connsiteX4" fmla="*/ 216024 w 439053"/>
              <a:gd name="connsiteY4" fmla="*/ 467608 h 467608"/>
              <a:gd name="connsiteX5" fmla="*/ 0 w 439053"/>
              <a:gd name="connsiteY5" fmla="*/ 251584 h 467608"/>
              <a:gd name="connsiteX0" fmla="*/ 0 w 417229"/>
              <a:gd name="connsiteY0" fmla="*/ 251584 h 468170"/>
              <a:gd name="connsiteX1" fmla="*/ 216024 w 417229"/>
              <a:gd name="connsiteY1" fmla="*/ 35560 h 468170"/>
              <a:gd name="connsiteX2" fmla="*/ 410952 w 417229"/>
              <a:gd name="connsiteY2" fmla="*/ 21760 h 468170"/>
              <a:gd name="connsiteX3" fmla="*/ 307357 w 417229"/>
              <a:gd name="connsiteY3" fmla="*/ 196166 h 468170"/>
              <a:gd name="connsiteX4" fmla="*/ 216024 w 417229"/>
              <a:gd name="connsiteY4" fmla="*/ 467608 h 468170"/>
              <a:gd name="connsiteX5" fmla="*/ 0 w 417229"/>
              <a:gd name="connsiteY5" fmla="*/ 251584 h 46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229" h="468170">
                <a:moveTo>
                  <a:pt x="0" y="251584"/>
                </a:moveTo>
                <a:cubicBezTo>
                  <a:pt x="0" y="132277"/>
                  <a:pt x="147532" y="73864"/>
                  <a:pt x="216024" y="35560"/>
                </a:cubicBezTo>
                <a:cubicBezTo>
                  <a:pt x="284516" y="-2744"/>
                  <a:pt x="374948" y="-14244"/>
                  <a:pt x="410952" y="21760"/>
                </a:cubicBezTo>
                <a:cubicBezTo>
                  <a:pt x="446956" y="57764"/>
                  <a:pt x="316754" y="121858"/>
                  <a:pt x="307357" y="196166"/>
                </a:cubicBezTo>
                <a:cubicBezTo>
                  <a:pt x="297960" y="270474"/>
                  <a:pt x="267250" y="458372"/>
                  <a:pt x="216024" y="467608"/>
                </a:cubicBezTo>
                <a:cubicBezTo>
                  <a:pt x="164798" y="476844"/>
                  <a:pt x="0" y="370891"/>
                  <a:pt x="0" y="251584"/>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Oval 57"/>
          <p:cNvSpPr/>
          <p:nvPr/>
        </p:nvSpPr>
        <p:spPr>
          <a:xfrm rot="1877346">
            <a:off x="5377657" y="4462632"/>
            <a:ext cx="440506" cy="32909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69916 h 285940"/>
              <a:gd name="connsiteX1" fmla="*/ 216024 w 432048"/>
              <a:gd name="connsiteY1" fmla="*/ 20147 h 285940"/>
              <a:gd name="connsiteX2" fmla="*/ 432048 w 432048"/>
              <a:gd name="connsiteY2" fmla="*/ 69916 h 285940"/>
              <a:gd name="connsiteX3" fmla="*/ 216024 w 432048"/>
              <a:gd name="connsiteY3" fmla="*/ 285940 h 285940"/>
              <a:gd name="connsiteX4" fmla="*/ 0 w 432048"/>
              <a:gd name="connsiteY4" fmla="*/ 69916 h 285940"/>
              <a:gd name="connsiteX0" fmla="*/ 0 w 432048"/>
              <a:gd name="connsiteY0" fmla="*/ 65859 h 281883"/>
              <a:gd name="connsiteX1" fmla="*/ 216024 w 432048"/>
              <a:gd name="connsiteY1" fmla="*/ 16090 h 281883"/>
              <a:gd name="connsiteX2" fmla="*/ 432048 w 432048"/>
              <a:gd name="connsiteY2" fmla="*/ 65859 h 281883"/>
              <a:gd name="connsiteX3" fmla="*/ 216024 w 432048"/>
              <a:gd name="connsiteY3" fmla="*/ 281883 h 281883"/>
              <a:gd name="connsiteX4" fmla="*/ 0 w 432048"/>
              <a:gd name="connsiteY4" fmla="*/ 65859 h 281883"/>
              <a:gd name="connsiteX0" fmla="*/ 0 w 432048"/>
              <a:gd name="connsiteY0" fmla="*/ 114498 h 330522"/>
              <a:gd name="connsiteX1" fmla="*/ 216024 w 432048"/>
              <a:gd name="connsiteY1" fmla="*/ 64729 h 330522"/>
              <a:gd name="connsiteX2" fmla="*/ 432048 w 432048"/>
              <a:gd name="connsiteY2" fmla="*/ 114498 h 330522"/>
              <a:gd name="connsiteX3" fmla="*/ 216024 w 432048"/>
              <a:gd name="connsiteY3" fmla="*/ 330522 h 330522"/>
              <a:gd name="connsiteX4" fmla="*/ 0 w 432048"/>
              <a:gd name="connsiteY4" fmla="*/ 114498 h 33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30522">
                <a:moveTo>
                  <a:pt x="0" y="114498"/>
                </a:moveTo>
                <a:cubicBezTo>
                  <a:pt x="0" y="70199"/>
                  <a:pt x="110572" y="175566"/>
                  <a:pt x="216024" y="64729"/>
                </a:cubicBezTo>
                <a:cubicBezTo>
                  <a:pt x="321476" y="-46108"/>
                  <a:pt x="432048" y="-4809"/>
                  <a:pt x="432048" y="114498"/>
                </a:cubicBezTo>
                <a:cubicBezTo>
                  <a:pt x="432048" y="233805"/>
                  <a:pt x="335331" y="330522"/>
                  <a:pt x="216024" y="330522"/>
                </a:cubicBezTo>
                <a:cubicBezTo>
                  <a:pt x="96717" y="330522"/>
                  <a:pt x="0" y="158797"/>
                  <a:pt x="0" y="114498"/>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Oval 58"/>
          <p:cNvSpPr/>
          <p:nvPr/>
        </p:nvSpPr>
        <p:spPr>
          <a:xfrm>
            <a:off x="4438232" y="5234816"/>
            <a:ext cx="453361" cy="321811"/>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328 w 432376"/>
              <a:gd name="connsiteY0" fmla="*/ 119044 h 335068"/>
              <a:gd name="connsiteX1" fmla="*/ 257915 w 432376"/>
              <a:gd name="connsiteY1" fmla="*/ 1 h 335068"/>
              <a:gd name="connsiteX2" fmla="*/ 432376 w 432376"/>
              <a:gd name="connsiteY2" fmla="*/ 119044 h 335068"/>
              <a:gd name="connsiteX3" fmla="*/ 216352 w 432376"/>
              <a:gd name="connsiteY3" fmla="*/ 335068 h 335068"/>
              <a:gd name="connsiteX4" fmla="*/ 328 w 432376"/>
              <a:gd name="connsiteY4" fmla="*/ 119044 h 33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376" h="335068">
                <a:moveTo>
                  <a:pt x="328" y="119044"/>
                </a:moveTo>
                <a:cubicBezTo>
                  <a:pt x="7255" y="63199"/>
                  <a:pt x="138608" y="1"/>
                  <a:pt x="257915" y="1"/>
                </a:cubicBezTo>
                <a:cubicBezTo>
                  <a:pt x="377222" y="1"/>
                  <a:pt x="432376" y="-263"/>
                  <a:pt x="432376" y="119044"/>
                </a:cubicBezTo>
                <a:cubicBezTo>
                  <a:pt x="432376" y="238351"/>
                  <a:pt x="335659" y="335068"/>
                  <a:pt x="216352" y="335068"/>
                </a:cubicBezTo>
                <a:cubicBezTo>
                  <a:pt x="97045" y="335068"/>
                  <a:pt x="-6599" y="174889"/>
                  <a:pt x="328" y="119044"/>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Oval 60"/>
          <p:cNvSpPr/>
          <p:nvPr/>
        </p:nvSpPr>
        <p:spPr>
          <a:xfrm>
            <a:off x="4912488" y="4676349"/>
            <a:ext cx="427532" cy="57516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1"/>
              <a:gd name="connsiteY0" fmla="*/ 216063 h 432132"/>
              <a:gd name="connsiteX1" fmla="*/ 216024 w 321211"/>
              <a:gd name="connsiteY1" fmla="*/ 39 h 432132"/>
              <a:gd name="connsiteX2" fmla="*/ 321211 w 321211"/>
              <a:gd name="connsiteY2" fmla="*/ 229917 h 432132"/>
              <a:gd name="connsiteX3" fmla="*/ 216024 w 321211"/>
              <a:gd name="connsiteY3" fmla="*/ 432087 h 432132"/>
              <a:gd name="connsiteX4" fmla="*/ 0 w 321211"/>
              <a:gd name="connsiteY4" fmla="*/ 216063 h 432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1" h="432132">
                <a:moveTo>
                  <a:pt x="0" y="216063"/>
                </a:moveTo>
                <a:cubicBezTo>
                  <a:pt x="0" y="96756"/>
                  <a:pt x="162489" y="-2270"/>
                  <a:pt x="216024" y="39"/>
                </a:cubicBezTo>
                <a:cubicBezTo>
                  <a:pt x="269559" y="2348"/>
                  <a:pt x="321211" y="110610"/>
                  <a:pt x="321211" y="229917"/>
                </a:cubicBezTo>
                <a:cubicBezTo>
                  <a:pt x="321211" y="349224"/>
                  <a:pt x="269559" y="434396"/>
                  <a:pt x="216024" y="432087"/>
                </a:cubicBezTo>
                <a:cubicBezTo>
                  <a:pt x="162489" y="429778"/>
                  <a:pt x="0" y="335370"/>
                  <a:pt x="0" y="216063"/>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Oval 65"/>
          <p:cNvSpPr/>
          <p:nvPr/>
        </p:nvSpPr>
        <p:spPr>
          <a:xfrm rot="19618840">
            <a:off x="4785447" y="3757636"/>
            <a:ext cx="451173" cy="27713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Oval 62"/>
          <p:cNvSpPr/>
          <p:nvPr/>
        </p:nvSpPr>
        <p:spPr>
          <a:xfrm rot="1135739">
            <a:off x="5142301" y="5516826"/>
            <a:ext cx="398883" cy="475496"/>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Oval 64"/>
          <p:cNvSpPr/>
          <p:nvPr/>
        </p:nvSpPr>
        <p:spPr>
          <a:xfrm>
            <a:off x="4365845" y="3880225"/>
            <a:ext cx="339180" cy="351494"/>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 name="connsiteX0" fmla="*/ 803 w 363578"/>
              <a:gd name="connsiteY0" fmla="*/ 157973 h 374789"/>
              <a:gd name="connsiteX1" fmla="*/ 299954 w 363578"/>
              <a:gd name="connsiteY1" fmla="*/ 25077 h 374789"/>
              <a:gd name="connsiteX2" fmla="*/ 363578 w 363578"/>
              <a:gd name="connsiteY2" fmla="*/ 74845 h 374789"/>
              <a:gd name="connsiteX3" fmla="*/ 216827 w 363578"/>
              <a:gd name="connsiteY3" fmla="*/ 373997 h 374789"/>
              <a:gd name="connsiteX4" fmla="*/ 803 w 363578"/>
              <a:gd name="connsiteY4" fmla="*/ 157973 h 37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578" h="374789">
                <a:moveTo>
                  <a:pt x="803" y="157973"/>
                </a:moveTo>
                <a:cubicBezTo>
                  <a:pt x="14658" y="99820"/>
                  <a:pt x="239492" y="38932"/>
                  <a:pt x="299954" y="25077"/>
                </a:cubicBezTo>
                <a:cubicBezTo>
                  <a:pt x="360417" y="11222"/>
                  <a:pt x="363578" y="-44462"/>
                  <a:pt x="363578" y="74845"/>
                </a:cubicBezTo>
                <a:cubicBezTo>
                  <a:pt x="363578" y="194152"/>
                  <a:pt x="277290" y="360142"/>
                  <a:pt x="216827" y="373997"/>
                </a:cubicBezTo>
                <a:cubicBezTo>
                  <a:pt x="156365" y="387852"/>
                  <a:pt x="-13052" y="216126"/>
                  <a:pt x="803" y="157973"/>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Oval 54"/>
          <p:cNvSpPr/>
          <p:nvPr/>
        </p:nvSpPr>
        <p:spPr>
          <a:xfrm>
            <a:off x="5138485" y="4991262"/>
            <a:ext cx="461185" cy="532510"/>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15" h="593724">
                <a:moveTo>
                  <a:pt x="191913" y="244791"/>
                </a:moveTo>
                <a:cubicBezTo>
                  <a:pt x="249818" y="158144"/>
                  <a:pt x="308220" y="-15106"/>
                  <a:pt x="352519" y="1057"/>
                </a:cubicBezTo>
                <a:cubicBezTo>
                  <a:pt x="396818" y="17220"/>
                  <a:pt x="457706" y="222465"/>
                  <a:pt x="457706" y="341772"/>
                </a:cubicBezTo>
                <a:cubicBezTo>
                  <a:pt x="457706" y="461079"/>
                  <a:pt x="483374" y="555644"/>
                  <a:pt x="407937" y="585505"/>
                </a:cubicBezTo>
                <a:cubicBezTo>
                  <a:pt x="332500" y="615366"/>
                  <a:pt x="41090" y="556942"/>
                  <a:pt x="5086" y="520938"/>
                </a:cubicBezTo>
                <a:cubicBezTo>
                  <a:pt x="-30918" y="484934"/>
                  <a:pt x="134008" y="331438"/>
                  <a:pt x="191913" y="244791"/>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Oval 62"/>
          <p:cNvSpPr/>
          <p:nvPr/>
        </p:nvSpPr>
        <p:spPr>
          <a:xfrm>
            <a:off x="5186456" y="3697247"/>
            <a:ext cx="479912" cy="45346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Oval 64"/>
          <p:cNvSpPr/>
          <p:nvPr/>
        </p:nvSpPr>
        <p:spPr>
          <a:xfrm>
            <a:off x="4431056" y="4116645"/>
            <a:ext cx="593615" cy="490686"/>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Oval 57"/>
          <p:cNvSpPr/>
          <p:nvPr/>
        </p:nvSpPr>
        <p:spPr>
          <a:xfrm>
            <a:off x="4109574" y="5557378"/>
            <a:ext cx="479213" cy="44427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69916 h 285940"/>
              <a:gd name="connsiteX1" fmla="*/ 216024 w 432048"/>
              <a:gd name="connsiteY1" fmla="*/ 20147 h 285940"/>
              <a:gd name="connsiteX2" fmla="*/ 432048 w 432048"/>
              <a:gd name="connsiteY2" fmla="*/ 69916 h 285940"/>
              <a:gd name="connsiteX3" fmla="*/ 216024 w 432048"/>
              <a:gd name="connsiteY3" fmla="*/ 285940 h 285940"/>
              <a:gd name="connsiteX4" fmla="*/ 0 w 432048"/>
              <a:gd name="connsiteY4" fmla="*/ 69916 h 285940"/>
              <a:gd name="connsiteX0" fmla="*/ 0 w 432048"/>
              <a:gd name="connsiteY0" fmla="*/ 65859 h 281883"/>
              <a:gd name="connsiteX1" fmla="*/ 216024 w 432048"/>
              <a:gd name="connsiteY1" fmla="*/ 16090 h 281883"/>
              <a:gd name="connsiteX2" fmla="*/ 432048 w 432048"/>
              <a:gd name="connsiteY2" fmla="*/ 65859 h 281883"/>
              <a:gd name="connsiteX3" fmla="*/ 216024 w 432048"/>
              <a:gd name="connsiteY3" fmla="*/ 281883 h 281883"/>
              <a:gd name="connsiteX4" fmla="*/ 0 w 432048"/>
              <a:gd name="connsiteY4" fmla="*/ 65859 h 281883"/>
              <a:gd name="connsiteX0" fmla="*/ 0 w 432048"/>
              <a:gd name="connsiteY0" fmla="*/ 114498 h 330522"/>
              <a:gd name="connsiteX1" fmla="*/ 216024 w 432048"/>
              <a:gd name="connsiteY1" fmla="*/ 64729 h 330522"/>
              <a:gd name="connsiteX2" fmla="*/ 432048 w 432048"/>
              <a:gd name="connsiteY2" fmla="*/ 114498 h 330522"/>
              <a:gd name="connsiteX3" fmla="*/ 216024 w 432048"/>
              <a:gd name="connsiteY3" fmla="*/ 330522 h 330522"/>
              <a:gd name="connsiteX4" fmla="*/ 0 w 432048"/>
              <a:gd name="connsiteY4" fmla="*/ 114498 h 33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30522">
                <a:moveTo>
                  <a:pt x="0" y="114498"/>
                </a:moveTo>
                <a:cubicBezTo>
                  <a:pt x="0" y="70199"/>
                  <a:pt x="110572" y="175566"/>
                  <a:pt x="216024" y="64729"/>
                </a:cubicBezTo>
                <a:cubicBezTo>
                  <a:pt x="321476" y="-46108"/>
                  <a:pt x="432048" y="-4809"/>
                  <a:pt x="432048" y="114498"/>
                </a:cubicBezTo>
                <a:cubicBezTo>
                  <a:pt x="432048" y="233805"/>
                  <a:pt x="335331" y="330522"/>
                  <a:pt x="216024" y="330522"/>
                </a:cubicBezTo>
                <a:cubicBezTo>
                  <a:pt x="96717" y="330522"/>
                  <a:pt x="0" y="158797"/>
                  <a:pt x="0" y="114498"/>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Rectangle 57"/>
          <p:cNvSpPr/>
          <p:nvPr/>
        </p:nvSpPr>
        <p:spPr>
          <a:xfrm>
            <a:off x="5464369" y="3682139"/>
            <a:ext cx="1919705" cy="2296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Oval 63"/>
          <p:cNvSpPr/>
          <p:nvPr/>
        </p:nvSpPr>
        <p:spPr>
          <a:xfrm>
            <a:off x="8394490" y="5354848"/>
            <a:ext cx="383771" cy="48654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Oval 53"/>
          <p:cNvSpPr/>
          <p:nvPr/>
        </p:nvSpPr>
        <p:spPr>
          <a:xfrm rot="2937682">
            <a:off x="6840356" y="3952594"/>
            <a:ext cx="423880" cy="397831"/>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626011"/>
              <a:gd name="connsiteY0" fmla="*/ 216024 h 432048"/>
              <a:gd name="connsiteX1" fmla="*/ 409987 w 626011"/>
              <a:gd name="connsiteY1" fmla="*/ 0 h 432048"/>
              <a:gd name="connsiteX2" fmla="*/ 626011 w 626011"/>
              <a:gd name="connsiteY2" fmla="*/ 216024 h 432048"/>
              <a:gd name="connsiteX3" fmla="*/ 409987 w 626011"/>
              <a:gd name="connsiteY3" fmla="*/ 432048 h 432048"/>
              <a:gd name="connsiteX4" fmla="*/ 0 w 626011"/>
              <a:gd name="connsiteY4" fmla="*/ 216024 h 432048"/>
              <a:gd name="connsiteX0" fmla="*/ 55 w 626066"/>
              <a:gd name="connsiteY0" fmla="*/ 84585 h 300609"/>
              <a:gd name="connsiteX1" fmla="*/ 382333 w 626066"/>
              <a:gd name="connsiteY1" fmla="*/ 7107 h 300609"/>
              <a:gd name="connsiteX2" fmla="*/ 626066 w 626066"/>
              <a:gd name="connsiteY2" fmla="*/ 84585 h 300609"/>
              <a:gd name="connsiteX3" fmla="*/ 410042 w 626066"/>
              <a:gd name="connsiteY3" fmla="*/ 300609 h 300609"/>
              <a:gd name="connsiteX4" fmla="*/ 55 w 626066"/>
              <a:gd name="connsiteY4" fmla="*/ 84585 h 300609"/>
              <a:gd name="connsiteX0" fmla="*/ 130 w 626141"/>
              <a:gd name="connsiteY0" fmla="*/ 202169 h 418193"/>
              <a:gd name="connsiteX1" fmla="*/ 368554 w 626141"/>
              <a:gd name="connsiteY1" fmla="*/ 0 h 418193"/>
              <a:gd name="connsiteX2" fmla="*/ 626141 w 626141"/>
              <a:gd name="connsiteY2" fmla="*/ 202169 h 418193"/>
              <a:gd name="connsiteX3" fmla="*/ 410117 w 626141"/>
              <a:gd name="connsiteY3" fmla="*/ 418193 h 418193"/>
              <a:gd name="connsiteX4" fmla="*/ 130 w 626141"/>
              <a:gd name="connsiteY4" fmla="*/ 202169 h 418193"/>
              <a:gd name="connsiteX0" fmla="*/ 122 w 501442"/>
              <a:gd name="connsiteY0" fmla="*/ 202169 h 418193"/>
              <a:gd name="connsiteX1" fmla="*/ 368546 w 501442"/>
              <a:gd name="connsiteY1" fmla="*/ 0 h 418193"/>
              <a:gd name="connsiteX2" fmla="*/ 501442 w 501442"/>
              <a:gd name="connsiteY2" fmla="*/ 202169 h 418193"/>
              <a:gd name="connsiteX3" fmla="*/ 410109 w 501442"/>
              <a:gd name="connsiteY3" fmla="*/ 418193 h 418193"/>
              <a:gd name="connsiteX4" fmla="*/ 122 w 501442"/>
              <a:gd name="connsiteY4" fmla="*/ 202169 h 418193"/>
              <a:gd name="connsiteX0" fmla="*/ 10180 w 511500"/>
              <a:gd name="connsiteY0" fmla="*/ 299150 h 515174"/>
              <a:gd name="connsiteX1" fmla="*/ 156932 w 511500"/>
              <a:gd name="connsiteY1" fmla="*/ 0 h 515174"/>
              <a:gd name="connsiteX2" fmla="*/ 511500 w 511500"/>
              <a:gd name="connsiteY2" fmla="*/ 299150 h 515174"/>
              <a:gd name="connsiteX3" fmla="*/ 420167 w 511500"/>
              <a:gd name="connsiteY3" fmla="*/ 515174 h 515174"/>
              <a:gd name="connsiteX4" fmla="*/ 10180 w 511500"/>
              <a:gd name="connsiteY4" fmla="*/ 299150 h 515174"/>
              <a:gd name="connsiteX0" fmla="*/ 8418 w 428849"/>
              <a:gd name="connsiteY0" fmla="*/ 299909 h 516596"/>
              <a:gd name="connsiteX1" fmla="*/ 155170 w 428849"/>
              <a:gd name="connsiteY1" fmla="*/ 759 h 516596"/>
              <a:gd name="connsiteX2" fmla="*/ 315775 w 428849"/>
              <a:gd name="connsiteY2" fmla="*/ 230636 h 516596"/>
              <a:gd name="connsiteX3" fmla="*/ 418405 w 428849"/>
              <a:gd name="connsiteY3" fmla="*/ 515933 h 516596"/>
              <a:gd name="connsiteX4" fmla="*/ 8418 w 428849"/>
              <a:gd name="connsiteY4" fmla="*/ 299909 h 51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849" h="516596">
                <a:moveTo>
                  <a:pt x="8418" y="299909"/>
                </a:moveTo>
                <a:cubicBezTo>
                  <a:pt x="-35454" y="214047"/>
                  <a:pt x="103944" y="12304"/>
                  <a:pt x="155170" y="759"/>
                </a:cubicBezTo>
                <a:cubicBezTo>
                  <a:pt x="206396" y="-10786"/>
                  <a:pt x="315775" y="111329"/>
                  <a:pt x="315775" y="230636"/>
                </a:cubicBezTo>
                <a:cubicBezTo>
                  <a:pt x="315775" y="349943"/>
                  <a:pt x="469631" y="504388"/>
                  <a:pt x="418405" y="515933"/>
                </a:cubicBezTo>
                <a:cubicBezTo>
                  <a:pt x="367179" y="527478"/>
                  <a:pt x="52290" y="385771"/>
                  <a:pt x="8418" y="299909"/>
                </a:cubicBezTo>
                <a:close/>
              </a:path>
            </a:pathLst>
          </a:custGeom>
          <a:gradFill flip="none" rotWithShape="1">
            <a:gsLst>
              <a:gs pos="0">
                <a:srgbClr val="FFF200"/>
              </a:gs>
              <a:gs pos="28000">
                <a:srgbClr val="FF7A00"/>
              </a:gs>
              <a:gs pos="62000">
                <a:srgbClr val="FF0300"/>
              </a:gs>
              <a:gs pos="86000">
                <a:srgbClr val="4D0808"/>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 name="Oval 50"/>
          <p:cNvSpPr/>
          <p:nvPr/>
        </p:nvSpPr>
        <p:spPr>
          <a:xfrm rot="2223356">
            <a:off x="7434096" y="5375325"/>
            <a:ext cx="330505" cy="39218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87467"/>
              <a:gd name="connsiteY0" fmla="*/ 246310 h 466247"/>
              <a:gd name="connsiteX1" fmla="*/ 216024 w 487467"/>
              <a:gd name="connsiteY1" fmla="*/ 30286 h 466247"/>
              <a:gd name="connsiteX2" fmla="*/ 487467 w 487467"/>
              <a:gd name="connsiteY2" fmla="*/ 80056 h 466247"/>
              <a:gd name="connsiteX3" fmla="*/ 216024 w 487467"/>
              <a:gd name="connsiteY3" fmla="*/ 462334 h 466247"/>
              <a:gd name="connsiteX4" fmla="*/ 0 w 487467"/>
              <a:gd name="connsiteY4" fmla="*/ 246310 h 466247"/>
              <a:gd name="connsiteX0" fmla="*/ 7357 w 300861"/>
              <a:gd name="connsiteY0" fmla="*/ 246310 h 466247"/>
              <a:gd name="connsiteX1" fmla="*/ 29418 w 300861"/>
              <a:gd name="connsiteY1" fmla="*/ 30286 h 466247"/>
              <a:gd name="connsiteX2" fmla="*/ 300861 w 300861"/>
              <a:gd name="connsiteY2" fmla="*/ 80056 h 466247"/>
              <a:gd name="connsiteX3" fmla="*/ 29418 w 300861"/>
              <a:gd name="connsiteY3" fmla="*/ 462334 h 466247"/>
              <a:gd name="connsiteX4" fmla="*/ 7357 w 300861"/>
              <a:gd name="connsiteY4" fmla="*/ 246310 h 466247"/>
              <a:gd name="connsiteX0" fmla="*/ 17061 w 310565"/>
              <a:gd name="connsiteY0" fmla="*/ 246310 h 444949"/>
              <a:gd name="connsiteX1" fmla="*/ 39122 w 310565"/>
              <a:gd name="connsiteY1" fmla="*/ 30286 h 444949"/>
              <a:gd name="connsiteX2" fmla="*/ 310565 w 310565"/>
              <a:gd name="connsiteY2" fmla="*/ 80056 h 444949"/>
              <a:gd name="connsiteX3" fmla="*/ 186911 w 310565"/>
              <a:gd name="connsiteY3" fmla="*/ 441660 h 444949"/>
              <a:gd name="connsiteX4" fmla="*/ 17061 w 310565"/>
              <a:gd name="connsiteY4" fmla="*/ 246310 h 444949"/>
              <a:gd name="connsiteX0" fmla="*/ 5470 w 377235"/>
              <a:gd name="connsiteY0" fmla="*/ 251185 h 445491"/>
              <a:gd name="connsiteX1" fmla="*/ 105792 w 377235"/>
              <a:gd name="connsiteY1" fmla="*/ 30580 h 445491"/>
              <a:gd name="connsiteX2" fmla="*/ 377235 w 377235"/>
              <a:gd name="connsiteY2" fmla="*/ 80350 h 445491"/>
              <a:gd name="connsiteX3" fmla="*/ 253581 w 377235"/>
              <a:gd name="connsiteY3" fmla="*/ 441954 h 445491"/>
              <a:gd name="connsiteX4" fmla="*/ 5470 w 377235"/>
              <a:gd name="connsiteY4" fmla="*/ 251185 h 445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235" h="445491">
                <a:moveTo>
                  <a:pt x="5470" y="251185"/>
                </a:moveTo>
                <a:cubicBezTo>
                  <a:pt x="-19162" y="182623"/>
                  <a:pt x="43831" y="59052"/>
                  <a:pt x="105792" y="30580"/>
                </a:cubicBezTo>
                <a:cubicBezTo>
                  <a:pt x="167753" y="2108"/>
                  <a:pt x="377235" y="-38957"/>
                  <a:pt x="377235" y="80350"/>
                </a:cubicBezTo>
                <a:cubicBezTo>
                  <a:pt x="377235" y="199657"/>
                  <a:pt x="315542" y="413482"/>
                  <a:pt x="253581" y="441954"/>
                </a:cubicBezTo>
                <a:cubicBezTo>
                  <a:pt x="191620" y="470426"/>
                  <a:pt x="30102" y="319747"/>
                  <a:pt x="5470" y="251185"/>
                </a:cubicBezTo>
                <a:close/>
              </a:path>
            </a:pathLst>
          </a:custGeom>
          <a:gradFill flip="none" rotWithShape="1">
            <a:gsLst>
              <a:gs pos="0">
                <a:srgbClr val="FFF200"/>
              </a:gs>
              <a:gs pos="28000">
                <a:srgbClr val="FF7A00"/>
              </a:gs>
              <a:gs pos="62000">
                <a:srgbClr val="FF0300"/>
              </a:gs>
              <a:gs pos="95000">
                <a:srgbClr val="4D0808"/>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Oval 45"/>
          <p:cNvSpPr/>
          <p:nvPr/>
        </p:nvSpPr>
        <p:spPr>
          <a:xfrm>
            <a:off x="8460231" y="3725181"/>
            <a:ext cx="307629" cy="29065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Oval 54"/>
          <p:cNvSpPr/>
          <p:nvPr/>
        </p:nvSpPr>
        <p:spPr>
          <a:xfrm rot="11418774">
            <a:off x="6916129" y="3633955"/>
            <a:ext cx="309593" cy="21114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 name="connsiteX0" fmla="*/ 191913 w 457706"/>
              <a:gd name="connsiteY0" fmla="*/ 244791 h 533116"/>
              <a:gd name="connsiteX1" fmla="*/ 352519 w 457706"/>
              <a:gd name="connsiteY1" fmla="*/ 1057 h 533116"/>
              <a:gd name="connsiteX2" fmla="*/ 457706 w 457706"/>
              <a:gd name="connsiteY2" fmla="*/ 341772 h 533116"/>
              <a:gd name="connsiteX3" fmla="*/ 338664 w 457706"/>
              <a:gd name="connsiteY3" fmla="*/ 474668 h 533116"/>
              <a:gd name="connsiteX4" fmla="*/ 5086 w 457706"/>
              <a:gd name="connsiteY4" fmla="*/ 520938 h 533116"/>
              <a:gd name="connsiteX5" fmla="*/ 191913 w 457706"/>
              <a:gd name="connsiteY5" fmla="*/ 244791 h 53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06" h="533116">
                <a:moveTo>
                  <a:pt x="191913" y="244791"/>
                </a:moveTo>
                <a:cubicBezTo>
                  <a:pt x="249818" y="158144"/>
                  <a:pt x="308220" y="-15106"/>
                  <a:pt x="352519" y="1057"/>
                </a:cubicBezTo>
                <a:cubicBezTo>
                  <a:pt x="396818" y="17220"/>
                  <a:pt x="457706" y="222465"/>
                  <a:pt x="457706" y="341772"/>
                </a:cubicBezTo>
                <a:cubicBezTo>
                  <a:pt x="457706" y="461079"/>
                  <a:pt x="414101" y="444807"/>
                  <a:pt x="338664" y="474668"/>
                </a:cubicBezTo>
                <a:cubicBezTo>
                  <a:pt x="263227" y="504529"/>
                  <a:pt x="41090" y="556942"/>
                  <a:pt x="5086" y="520938"/>
                </a:cubicBezTo>
                <a:cubicBezTo>
                  <a:pt x="-30918" y="484934"/>
                  <a:pt x="134008" y="331438"/>
                  <a:pt x="191913" y="244791"/>
                </a:cubicBezTo>
                <a:close/>
              </a:path>
            </a:pathLst>
          </a:custGeom>
          <a:gradFill flip="none" rotWithShape="1">
            <a:gsLst>
              <a:gs pos="0">
                <a:srgbClr val="FFF200"/>
              </a:gs>
              <a:gs pos="28000">
                <a:srgbClr val="FF7A00"/>
              </a:gs>
              <a:gs pos="62000">
                <a:srgbClr val="FF0300"/>
              </a:gs>
              <a:gs pos="86000">
                <a:srgbClr val="4D0808"/>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4" name="Oval 45"/>
          <p:cNvSpPr/>
          <p:nvPr/>
        </p:nvSpPr>
        <p:spPr>
          <a:xfrm>
            <a:off x="7807433" y="4090256"/>
            <a:ext cx="355138" cy="43289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gradFill flip="none" rotWithShape="1">
            <a:gsLst>
              <a:gs pos="47000">
                <a:schemeClr val="accent6"/>
              </a:gs>
              <a:gs pos="56000">
                <a:schemeClr val="accent6"/>
              </a:gs>
              <a:gs pos="32000">
                <a:srgbClr val="FF0000"/>
              </a:gs>
              <a:gs pos="16000">
                <a:srgbClr val="4A1B1A"/>
              </a:gs>
              <a:gs pos="73000">
                <a:srgbClr val="FF0300"/>
              </a:gs>
              <a:gs pos="86000">
                <a:srgbClr val="4D0808"/>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Oval 52"/>
          <p:cNvSpPr/>
          <p:nvPr/>
        </p:nvSpPr>
        <p:spPr>
          <a:xfrm rot="5176788">
            <a:off x="6879364" y="4643358"/>
            <a:ext cx="536172" cy="40011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84586 h 300610"/>
              <a:gd name="connsiteX1" fmla="*/ 216024 w 432048"/>
              <a:gd name="connsiteY1" fmla="*/ 7107 h 300610"/>
              <a:gd name="connsiteX2" fmla="*/ 432048 w 432048"/>
              <a:gd name="connsiteY2" fmla="*/ 84586 h 300610"/>
              <a:gd name="connsiteX3" fmla="*/ 216024 w 432048"/>
              <a:gd name="connsiteY3" fmla="*/ 300610 h 300610"/>
              <a:gd name="connsiteX4" fmla="*/ 0 w 432048"/>
              <a:gd name="connsiteY4" fmla="*/ 84586 h 30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00610">
                <a:moveTo>
                  <a:pt x="0" y="84586"/>
                </a:moveTo>
                <a:cubicBezTo>
                  <a:pt x="0" y="35669"/>
                  <a:pt x="96717" y="7107"/>
                  <a:pt x="216024" y="7107"/>
                </a:cubicBezTo>
                <a:cubicBezTo>
                  <a:pt x="335331" y="7107"/>
                  <a:pt x="432048" y="-34721"/>
                  <a:pt x="432048" y="84586"/>
                </a:cubicBezTo>
                <a:cubicBezTo>
                  <a:pt x="432048" y="203893"/>
                  <a:pt x="335331" y="300610"/>
                  <a:pt x="216024" y="300610"/>
                </a:cubicBezTo>
                <a:cubicBezTo>
                  <a:pt x="96717" y="300610"/>
                  <a:pt x="0" y="133503"/>
                  <a:pt x="0" y="84586"/>
                </a:cubicBezTo>
                <a:close/>
              </a:path>
            </a:pathLst>
          </a:custGeom>
          <a:gradFill flip="none" rotWithShape="1">
            <a:gsLst>
              <a:gs pos="45000">
                <a:schemeClr val="accent6"/>
              </a:gs>
              <a:gs pos="21000">
                <a:srgbClr val="FF0000"/>
              </a:gs>
              <a:gs pos="7000">
                <a:srgbClr val="3B1615"/>
              </a:gs>
              <a:gs pos="59000">
                <a:srgbClr val="FF7A00"/>
              </a:gs>
              <a:gs pos="83000">
                <a:srgbClr val="FF0300"/>
              </a:gs>
              <a:gs pos="95000">
                <a:srgbClr val="4D0808"/>
              </a:gs>
            </a:gsLst>
            <a:lin ang="21594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Oval 54"/>
          <p:cNvSpPr/>
          <p:nvPr/>
        </p:nvSpPr>
        <p:spPr>
          <a:xfrm>
            <a:off x="6903523" y="5154849"/>
            <a:ext cx="258969" cy="30740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15" h="593724">
                <a:moveTo>
                  <a:pt x="191913" y="244791"/>
                </a:moveTo>
                <a:cubicBezTo>
                  <a:pt x="249818" y="158144"/>
                  <a:pt x="308220" y="-15106"/>
                  <a:pt x="352519" y="1057"/>
                </a:cubicBezTo>
                <a:cubicBezTo>
                  <a:pt x="396818" y="17220"/>
                  <a:pt x="457706" y="222465"/>
                  <a:pt x="457706" y="341772"/>
                </a:cubicBezTo>
                <a:cubicBezTo>
                  <a:pt x="457706" y="461079"/>
                  <a:pt x="483374" y="555644"/>
                  <a:pt x="407937" y="585505"/>
                </a:cubicBezTo>
                <a:cubicBezTo>
                  <a:pt x="332500" y="615366"/>
                  <a:pt x="41090" y="556942"/>
                  <a:pt x="5086" y="520938"/>
                </a:cubicBezTo>
                <a:cubicBezTo>
                  <a:pt x="-30918" y="484934"/>
                  <a:pt x="134008" y="331438"/>
                  <a:pt x="191913" y="244791"/>
                </a:cubicBezTo>
                <a:close/>
              </a:path>
            </a:pathLst>
          </a:custGeom>
          <a:gradFill flip="none" rotWithShape="1">
            <a:gsLst>
              <a:gs pos="0">
                <a:srgbClr val="FFF200"/>
              </a:gs>
              <a:gs pos="40000">
                <a:srgbClr val="FF7A00"/>
              </a:gs>
              <a:gs pos="59000">
                <a:srgbClr val="FF0300"/>
              </a:gs>
              <a:gs pos="96000">
                <a:srgbClr val="4D0808"/>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Oval 55"/>
          <p:cNvSpPr/>
          <p:nvPr/>
        </p:nvSpPr>
        <p:spPr>
          <a:xfrm>
            <a:off x="8407621" y="4725396"/>
            <a:ext cx="412851" cy="60600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50 w 433598"/>
              <a:gd name="connsiteY0" fmla="*/ 229879 h 445903"/>
              <a:gd name="connsiteX1" fmla="*/ 314556 w 433598"/>
              <a:gd name="connsiteY1" fmla="*/ 0 h 445903"/>
              <a:gd name="connsiteX2" fmla="*/ 433598 w 433598"/>
              <a:gd name="connsiteY2" fmla="*/ 229879 h 445903"/>
              <a:gd name="connsiteX3" fmla="*/ 217574 w 433598"/>
              <a:gd name="connsiteY3" fmla="*/ 445903 h 445903"/>
              <a:gd name="connsiteX4" fmla="*/ 1550 w 433598"/>
              <a:gd name="connsiteY4" fmla="*/ 229879 h 445903"/>
              <a:gd name="connsiteX0" fmla="*/ 2824 w 310181"/>
              <a:gd name="connsiteY0" fmla="*/ 97850 h 455298"/>
              <a:gd name="connsiteX1" fmla="*/ 191139 w 310181"/>
              <a:gd name="connsiteY1" fmla="*/ 6516 h 455298"/>
              <a:gd name="connsiteX2" fmla="*/ 310181 w 310181"/>
              <a:gd name="connsiteY2" fmla="*/ 236395 h 455298"/>
              <a:gd name="connsiteX3" fmla="*/ 94157 w 310181"/>
              <a:gd name="connsiteY3" fmla="*/ 452419 h 455298"/>
              <a:gd name="connsiteX4" fmla="*/ 2824 w 310181"/>
              <a:gd name="connsiteY4" fmla="*/ 97850 h 45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181" h="455298">
                <a:moveTo>
                  <a:pt x="2824" y="97850"/>
                </a:moveTo>
                <a:cubicBezTo>
                  <a:pt x="18988" y="23533"/>
                  <a:pt x="139913" y="-16575"/>
                  <a:pt x="191139" y="6516"/>
                </a:cubicBezTo>
                <a:cubicBezTo>
                  <a:pt x="242365" y="29607"/>
                  <a:pt x="310181" y="117088"/>
                  <a:pt x="310181" y="236395"/>
                </a:cubicBezTo>
                <a:cubicBezTo>
                  <a:pt x="310181" y="355702"/>
                  <a:pt x="145383" y="475510"/>
                  <a:pt x="94157" y="452419"/>
                </a:cubicBezTo>
                <a:cubicBezTo>
                  <a:pt x="42931" y="429328"/>
                  <a:pt x="-13340" y="172167"/>
                  <a:pt x="2824" y="97850"/>
                </a:cubicBezTo>
                <a:close/>
              </a:path>
            </a:pathLst>
          </a:custGeom>
          <a:gradFill flip="none" rotWithShape="1">
            <a:gsLst>
              <a:gs pos="0">
                <a:srgbClr val="FFF200"/>
              </a:gs>
              <a:gs pos="44000">
                <a:srgbClr val="FF7A00"/>
              </a:gs>
              <a:gs pos="62000">
                <a:srgbClr val="FF0300"/>
              </a:gs>
              <a:gs pos="86000">
                <a:srgbClr val="4D0808"/>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Oval 56"/>
          <p:cNvSpPr/>
          <p:nvPr/>
        </p:nvSpPr>
        <p:spPr>
          <a:xfrm rot="976604">
            <a:off x="7387200" y="4436723"/>
            <a:ext cx="430592" cy="484634"/>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9053"/>
              <a:gd name="connsiteY0" fmla="*/ 251584 h 467608"/>
              <a:gd name="connsiteX1" fmla="*/ 216024 w 439053"/>
              <a:gd name="connsiteY1" fmla="*/ 35560 h 467608"/>
              <a:gd name="connsiteX2" fmla="*/ 410952 w 439053"/>
              <a:gd name="connsiteY2" fmla="*/ 21760 h 467608"/>
              <a:gd name="connsiteX3" fmla="*/ 432048 w 439053"/>
              <a:gd name="connsiteY3" fmla="*/ 251584 h 467608"/>
              <a:gd name="connsiteX4" fmla="*/ 216024 w 439053"/>
              <a:gd name="connsiteY4" fmla="*/ 467608 h 467608"/>
              <a:gd name="connsiteX5" fmla="*/ 0 w 439053"/>
              <a:gd name="connsiteY5" fmla="*/ 251584 h 467608"/>
              <a:gd name="connsiteX0" fmla="*/ 0 w 417229"/>
              <a:gd name="connsiteY0" fmla="*/ 251584 h 468170"/>
              <a:gd name="connsiteX1" fmla="*/ 216024 w 417229"/>
              <a:gd name="connsiteY1" fmla="*/ 35560 h 468170"/>
              <a:gd name="connsiteX2" fmla="*/ 410952 w 417229"/>
              <a:gd name="connsiteY2" fmla="*/ 21760 h 468170"/>
              <a:gd name="connsiteX3" fmla="*/ 307357 w 417229"/>
              <a:gd name="connsiteY3" fmla="*/ 196166 h 468170"/>
              <a:gd name="connsiteX4" fmla="*/ 216024 w 417229"/>
              <a:gd name="connsiteY4" fmla="*/ 467608 h 468170"/>
              <a:gd name="connsiteX5" fmla="*/ 0 w 417229"/>
              <a:gd name="connsiteY5" fmla="*/ 251584 h 46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229" h="468170">
                <a:moveTo>
                  <a:pt x="0" y="251584"/>
                </a:moveTo>
                <a:cubicBezTo>
                  <a:pt x="0" y="132277"/>
                  <a:pt x="147532" y="73864"/>
                  <a:pt x="216024" y="35560"/>
                </a:cubicBezTo>
                <a:cubicBezTo>
                  <a:pt x="284516" y="-2744"/>
                  <a:pt x="374948" y="-14244"/>
                  <a:pt x="410952" y="21760"/>
                </a:cubicBezTo>
                <a:cubicBezTo>
                  <a:pt x="446956" y="57764"/>
                  <a:pt x="316754" y="121858"/>
                  <a:pt x="307357" y="196166"/>
                </a:cubicBezTo>
                <a:cubicBezTo>
                  <a:pt x="297960" y="270474"/>
                  <a:pt x="267250" y="458372"/>
                  <a:pt x="216024" y="467608"/>
                </a:cubicBezTo>
                <a:cubicBezTo>
                  <a:pt x="164798" y="476844"/>
                  <a:pt x="0" y="370891"/>
                  <a:pt x="0" y="251584"/>
                </a:cubicBezTo>
                <a:close/>
              </a:path>
            </a:pathLst>
          </a:custGeom>
          <a:gradFill flip="none" rotWithShape="1">
            <a:gsLst>
              <a:gs pos="0">
                <a:srgbClr val="FFF200"/>
              </a:gs>
              <a:gs pos="28000">
                <a:srgbClr val="FF7A00"/>
              </a:gs>
              <a:gs pos="62000">
                <a:srgbClr val="FF0300"/>
              </a:gs>
              <a:gs pos="86000">
                <a:srgbClr val="4D0808"/>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Oval 57"/>
          <p:cNvSpPr/>
          <p:nvPr/>
        </p:nvSpPr>
        <p:spPr>
          <a:xfrm>
            <a:off x="8244650" y="4332767"/>
            <a:ext cx="440506" cy="32909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69916 h 285940"/>
              <a:gd name="connsiteX1" fmla="*/ 216024 w 432048"/>
              <a:gd name="connsiteY1" fmla="*/ 20147 h 285940"/>
              <a:gd name="connsiteX2" fmla="*/ 432048 w 432048"/>
              <a:gd name="connsiteY2" fmla="*/ 69916 h 285940"/>
              <a:gd name="connsiteX3" fmla="*/ 216024 w 432048"/>
              <a:gd name="connsiteY3" fmla="*/ 285940 h 285940"/>
              <a:gd name="connsiteX4" fmla="*/ 0 w 432048"/>
              <a:gd name="connsiteY4" fmla="*/ 69916 h 285940"/>
              <a:gd name="connsiteX0" fmla="*/ 0 w 432048"/>
              <a:gd name="connsiteY0" fmla="*/ 65859 h 281883"/>
              <a:gd name="connsiteX1" fmla="*/ 216024 w 432048"/>
              <a:gd name="connsiteY1" fmla="*/ 16090 h 281883"/>
              <a:gd name="connsiteX2" fmla="*/ 432048 w 432048"/>
              <a:gd name="connsiteY2" fmla="*/ 65859 h 281883"/>
              <a:gd name="connsiteX3" fmla="*/ 216024 w 432048"/>
              <a:gd name="connsiteY3" fmla="*/ 281883 h 281883"/>
              <a:gd name="connsiteX4" fmla="*/ 0 w 432048"/>
              <a:gd name="connsiteY4" fmla="*/ 65859 h 281883"/>
              <a:gd name="connsiteX0" fmla="*/ 0 w 432048"/>
              <a:gd name="connsiteY0" fmla="*/ 114498 h 330522"/>
              <a:gd name="connsiteX1" fmla="*/ 216024 w 432048"/>
              <a:gd name="connsiteY1" fmla="*/ 64729 h 330522"/>
              <a:gd name="connsiteX2" fmla="*/ 432048 w 432048"/>
              <a:gd name="connsiteY2" fmla="*/ 114498 h 330522"/>
              <a:gd name="connsiteX3" fmla="*/ 216024 w 432048"/>
              <a:gd name="connsiteY3" fmla="*/ 330522 h 330522"/>
              <a:gd name="connsiteX4" fmla="*/ 0 w 432048"/>
              <a:gd name="connsiteY4" fmla="*/ 114498 h 33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30522">
                <a:moveTo>
                  <a:pt x="0" y="114498"/>
                </a:moveTo>
                <a:cubicBezTo>
                  <a:pt x="0" y="70199"/>
                  <a:pt x="110572" y="175566"/>
                  <a:pt x="216024" y="64729"/>
                </a:cubicBezTo>
                <a:cubicBezTo>
                  <a:pt x="321476" y="-46108"/>
                  <a:pt x="432048" y="-4809"/>
                  <a:pt x="432048" y="114498"/>
                </a:cubicBezTo>
                <a:cubicBezTo>
                  <a:pt x="432048" y="233805"/>
                  <a:pt x="335331" y="330522"/>
                  <a:pt x="216024" y="330522"/>
                </a:cubicBezTo>
                <a:cubicBezTo>
                  <a:pt x="96717" y="330522"/>
                  <a:pt x="0" y="158797"/>
                  <a:pt x="0" y="114498"/>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Oval 58"/>
          <p:cNvSpPr/>
          <p:nvPr/>
        </p:nvSpPr>
        <p:spPr>
          <a:xfrm rot="19045807">
            <a:off x="7357108" y="4996670"/>
            <a:ext cx="453361" cy="321811"/>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328 w 432376"/>
              <a:gd name="connsiteY0" fmla="*/ 119044 h 335068"/>
              <a:gd name="connsiteX1" fmla="*/ 257915 w 432376"/>
              <a:gd name="connsiteY1" fmla="*/ 1 h 335068"/>
              <a:gd name="connsiteX2" fmla="*/ 432376 w 432376"/>
              <a:gd name="connsiteY2" fmla="*/ 119044 h 335068"/>
              <a:gd name="connsiteX3" fmla="*/ 216352 w 432376"/>
              <a:gd name="connsiteY3" fmla="*/ 335068 h 335068"/>
              <a:gd name="connsiteX4" fmla="*/ 328 w 432376"/>
              <a:gd name="connsiteY4" fmla="*/ 119044 h 33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376" h="335068">
                <a:moveTo>
                  <a:pt x="328" y="119044"/>
                </a:moveTo>
                <a:cubicBezTo>
                  <a:pt x="7255" y="63199"/>
                  <a:pt x="138608" y="1"/>
                  <a:pt x="257915" y="1"/>
                </a:cubicBezTo>
                <a:cubicBezTo>
                  <a:pt x="377222" y="1"/>
                  <a:pt x="432376" y="-263"/>
                  <a:pt x="432376" y="119044"/>
                </a:cubicBezTo>
                <a:cubicBezTo>
                  <a:pt x="432376" y="238351"/>
                  <a:pt x="335659" y="335068"/>
                  <a:pt x="216352" y="335068"/>
                </a:cubicBezTo>
                <a:cubicBezTo>
                  <a:pt x="97045" y="335068"/>
                  <a:pt x="-6599" y="174889"/>
                  <a:pt x="328" y="119044"/>
                </a:cubicBezTo>
                <a:close/>
              </a:path>
            </a:pathLst>
          </a:custGeom>
          <a:gradFill flip="none" rotWithShape="1">
            <a:gsLst>
              <a:gs pos="27000">
                <a:srgbClr val="FFF200"/>
              </a:gs>
              <a:gs pos="49000">
                <a:srgbClr val="FF7A00"/>
              </a:gs>
              <a:gs pos="69000">
                <a:srgbClr val="FF0300"/>
              </a:gs>
              <a:gs pos="90000">
                <a:srgbClr val="4D0808"/>
              </a:gs>
            </a:gsLst>
            <a:path path="rect">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Oval 60"/>
          <p:cNvSpPr/>
          <p:nvPr/>
        </p:nvSpPr>
        <p:spPr>
          <a:xfrm rot="20733570">
            <a:off x="7704967" y="4552118"/>
            <a:ext cx="427532" cy="575168"/>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1"/>
              <a:gd name="connsiteY0" fmla="*/ 216063 h 432132"/>
              <a:gd name="connsiteX1" fmla="*/ 216024 w 321211"/>
              <a:gd name="connsiteY1" fmla="*/ 39 h 432132"/>
              <a:gd name="connsiteX2" fmla="*/ 321211 w 321211"/>
              <a:gd name="connsiteY2" fmla="*/ 229917 h 432132"/>
              <a:gd name="connsiteX3" fmla="*/ 216024 w 321211"/>
              <a:gd name="connsiteY3" fmla="*/ 432087 h 432132"/>
              <a:gd name="connsiteX4" fmla="*/ 0 w 321211"/>
              <a:gd name="connsiteY4" fmla="*/ 216063 h 432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1" h="432132">
                <a:moveTo>
                  <a:pt x="0" y="216063"/>
                </a:moveTo>
                <a:cubicBezTo>
                  <a:pt x="0" y="96756"/>
                  <a:pt x="162489" y="-2270"/>
                  <a:pt x="216024" y="39"/>
                </a:cubicBezTo>
                <a:cubicBezTo>
                  <a:pt x="269559" y="2348"/>
                  <a:pt x="321211" y="110610"/>
                  <a:pt x="321211" y="229917"/>
                </a:cubicBezTo>
                <a:cubicBezTo>
                  <a:pt x="321211" y="349224"/>
                  <a:pt x="269559" y="434396"/>
                  <a:pt x="216024" y="432087"/>
                </a:cubicBezTo>
                <a:cubicBezTo>
                  <a:pt x="162489" y="429778"/>
                  <a:pt x="0" y="335370"/>
                  <a:pt x="0" y="216063"/>
                </a:cubicBezTo>
                <a:close/>
              </a:path>
            </a:pathLst>
          </a:custGeom>
          <a:gradFill flip="none" rotWithShape="1">
            <a:gsLst>
              <a:gs pos="0">
                <a:srgbClr val="FFF200"/>
              </a:gs>
              <a:gs pos="28000">
                <a:srgbClr val="FF7A00"/>
              </a:gs>
              <a:gs pos="71000">
                <a:srgbClr val="FF0300"/>
              </a:gs>
              <a:gs pos="90000">
                <a:srgbClr val="4D0808"/>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Oval 65"/>
          <p:cNvSpPr/>
          <p:nvPr/>
        </p:nvSpPr>
        <p:spPr>
          <a:xfrm rot="19618840">
            <a:off x="7566163" y="3621293"/>
            <a:ext cx="451173" cy="27713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gradFill flip="none" rotWithShape="1">
            <a:gsLst>
              <a:gs pos="0">
                <a:srgbClr val="FFF200"/>
              </a:gs>
              <a:gs pos="28000">
                <a:srgbClr val="FF7A00"/>
              </a:gs>
              <a:gs pos="62000">
                <a:srgbClr val="FF0300"/>
              </a:gs>
              <a:gs pos="86000">
                <a:srgbClr val="4D0808"/>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Oval 62"/>
          <p:cNvSpPr/>
          <p:nvPr/>
        </p:nvSpPr>
        <p:spPr>
          <a:xfrm rot="1135739">
            <a:off x="7802329" y="5436549"/>
            <a:ext cx="353214" cy="42682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Oval 64"/>
          <p:cNvSpPr/>
          <p:nvPr/>
        </p:nvSpPr>
        <p:spPr>
          <a:xfrm>
            <a:off x="7158324" y="3755994"/>
            <a:ext cx="339180" cy="351494"/>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 name="connsiteX0" fmla="*/ 803 w 363578"/>
              <a:gd name="connsiteY0" fmla="*/ 157973 h 374789"/>
              <a:gd name="connsiteX1" fmla="*/ 299954 w 363578"/>
              <a:gd name="connsiteY1" fmla="*/ 25077 h 374789"/>
              <a:gd name="connsiteX2" fmla="*/ 363578 w 363578"/>
              <a:gd name="connsiteY2" fmla="*/ 74845 h 374789"/>
              <a:gd name="connsiteX3" fmla="*/ 216827 w 363578"/>
              <a:gd name="connsiteY3" fmla="*/ 373997 h 374789"/>
              <a:gd name="connsiteX4" fmla="*/ 803 w 363578"/>
              <a:gd name="connsiteY4" fmla="*/ 157973 h 37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578" h="374789">
                <a:moveTo>
                  <a:pt x="803" y="157973"/>
                </a:moveTo>
                <a:cubicBezTo>
                  <a:pt x="14658" y="99820"/>
                  <a:pt x="239492" y="38932"/>
                  <a:pt x="299954" y="25077"/>
                </a:cubicBezTo>
                <a:cubicBezTo>
                  <a:pt x="360417" y="11222"/>
                  <a:pt x="363578" y="-44462"/>
                  <a:pt x="363578" y="74845"/>
                </a:cubicBezTo>
                <a:cubicBezTo>
                  <a:pt x="363578" y="194152"/>
                  <a:pt x="277290" y="360142"/>
                  <a:pt x="216827" y="373997"/>
                </a:cubicBezTo>
                <a:cubicBezTo>
                  <a:pt x="156365" y="387852"/>
                  <a:pt x="-13052" y="216126"/>
                  <a:pt x="803" y="157973"/>
                </a:cubicBezTo>
                <a:close/>
              </a:path>
            </a:pathLst>
          </a:custGeom>
          <a:gradFill flip="none" rotWithShape="1">
            <a:gsLst>
              <a:gs pos="0">
                <a:srgbClr val="FFF200"/>
              </a:gs>
              <a:gs pos="28000">
                <a:srgbClr val="FF7A00"/>
              </a:gs>
              <a:gs pos="62000">
                <a:srgbClr val="FF0300"/>
              </a:gs>
              <a:gs pos="86000">
                <a:srgbClr val="4D0808"/>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Oval 54"/>
          <p:cNvSpPr/>
          <p:nvPr/>
        </p:nvSpPr>
        <p:spPr>
          <a:xfrm>
            <a:off x="7960125" y="4824632"/>
            <a:ext cx="404891" cy="624166"/>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066 w 433114"/>
              <a:gd name="connsiteY0" fmla="*/ 368424 h 584448"/>
              <a:gd name="connsiteX1" fmla="*/ 161672 w 433114"/>
              <a:gd name="connsiteY1" fmla="*/ 0 h 584448"/>
              <a:gd name="connsiteX2" fmla="*/ 433114 w 433114"/>
              <a:gd name="connsiteY2" fmla="*/ 368424 h 584448"/>
              <a:gd name="connsiteX3" fmla="*/ 217090 w 433114"/>
              <a:gd name="connsiteY3" fmla="*/ 584448 h 584448"/>
              <a:gd name="connsiteX4" fmla="*/ 1066 w 433114"/>
              <a:gd name="connsiteY4" fmla="*/ 368424 h 584448"/>
              <a:gd name="connsiteX0" fmla="*/ 191913 w 623961"/>
              <a:gd name="connsiteY0" fmla="*/ 368424 h 590960"/>
              <a:gd name="connsiteX1" fmla="*/ 352519 w 623961"/>
              <a:gd name="connsiteY1" fmla="*/ 0 h 590960"/>
              <a:gd name="connsiteX2" fmla="*/ 623961 w 623961"/>
              <a:gd name="connsiteY2" fmla="*/ 368424 h 590960"/>
              <a:gd name="connsiteX3" fmla="*/ 407937 w 623961"/>
              <a:gd name="connsiteY3" fmla="*/ 584448 h 590960"/>
              <a:gd name="connsiteX4" fmla="*/ 5086 w 623961"/>
              <a:gd name="connsiteY4" fmla="*/ 519881 h 590960"/>
              <a:gd name="connsiteX5" fmla="*/ 191913 w 623961"/>
              <a:gd name="connsiteY5" fmla="*/ 368424 h 590960"/>
              <a:gd name="connsiteX0" fmla="*/ 191913 w 623961"/>
              <a:gd name="connsiteY0" fmla="*/ 245408 h 592634"/>
              <a:gd name="connsiteX1" fmla="*/ 352519 w 623961"/>
              <a:gd name="connsiteY1" fmla="*/ 1674 h 592634"/>
              <a:gd name="connsiteX2" fmla="*/ 623961 w 623961"/>
              <a:gd name="connsiteY2" fmla="*/ 370098 h 592634"/>
              <a:gd name="connsiteX3" fmla="*/ 407937 w 623961"/>
              <a:gd name="connsiteY3" fmla="*/ 586122 h 592634"/>
              <a:gd name="connsiteX4" fmla="*/ 5086 w 623961"/>
              <a:gd name="connsiteY4" fmla="*/ 521555 h 592634"/>
              <a:gd name="connsiteX5" fmla="*/ 191913 w 623961"/>
              <a:gd name="connsiteY5" fmla="*/ 245408 h 592634"/>
              <a:gd name="connsiteX0" fmla="*/ 191913 w 461915"/>
              <a:gd name="connsiteY0" fmla="*/ 244791 h 593724"/>
              <a:gd name="connsiteX1" fmla="*/ 352519 w 461915"/>
              <a:gd name="connsiteY1" fmla="*/ 1057 h 593724"/>
              <a:gd name="connsiteX2" fmla="*/ 457706 w 461915"/>
              <a:gd name="connsiteY2" fmla="*/ 341772 h 593724"/>
              <a:gd name="connsiteX3" fmla="*/ 407937 w 461915"/>
              <a:gd name="connsiteY3" fmla="*/ 585505 h 593724"/>
              <a:gd name="connsiteX4" fmla="*/ 5086 w 461915"/>
              <a:gd name="connsiteY4" fmla="*/ 520938 h 593724"/>
              <a:gd name="connsiteX5" fmla="*/ 191913 w 461915"/>
              <a:gd name="connsiteY5" fmla="*/ 244791 h 59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15" h="593724">
                <a:moveTo>
                  <a:pt x="191913" y="244791"/>
                </a:moveTo>
                <a:cubicBezTo>
                  <a:pt x="249818" y="158144"/>
                  <a:pt x="308220" y="-15106"/>
                  <a:pt x="352519" y="1057"/>
                </a:cubicBezTo>
                <a:cubicBezTo>
                  <a:pt x="396818" y="17220"/>
                  <a:pt x="457706" y="222465"/>
                  <a:pt x="457706" y="341772"/>
                </a:cubicBezTo>
                <a:cubicBezTo>
                  <a:pt x="457706" y="461079"/>
                  <a:pt x="483374" y="555644"/>
                  <a:pt x="407937" y="585505"/>
                </a:cubicBezTo>
                <a:cubicBezTo>
                  <a:pt x="332500" y="615366"/>
                  <a:pt x="41090" y="556942"/>
                  <a:pt x="5086" y="520938"/>
                </a:cubicBezTo>
                <a:cubicBezTo>
                  <a:pt x="-30918" y="484934"/>
                  <a:pt x="134008" y="331438"/>
                  <a:pt x="191913" y="244791"/>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Oval 62"/>
          <p:cNvSpPr/>
          <p:nvPr/>
        </p:nvSpPr>
        <p:spPr>
          <a:xfrm>
            <a:off x="7992911" y="3559715"/>
            <a:ext cx="479912" cy="45346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gradFill flip="none" rotWithShape="1">
            <a:gsLst>
              <a:gs pos="0">
                <a:srgbClr val="FFF200"/>
              </a:gs>
              <a:gs pos="28000">
                <a:srgbClr val="FF7A00"/>
              </a:gs>
              <a:gs pos="62000">
                <a:srgbClr val="FF0300"/>
              </a:gs>
              <a:gs pos="86000">
                <a:srgbClr val="4D0808"/>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Oval 64"/>
          <p:cNvSpPr/>
          <p:nvPr/>
        </p:nvSpPr>
        <p:spPr>
          <a:xfrm>
            <a:off x="7223535" y="3992414"/>
            <a:ext cx="593615" cy="490686"/>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gradFill flip="none" rotWithShape="1">
            <a:gsLst>
              <a:gs pos="0">
                <a:srgbClr val="FFF200"/>
              </a:gs>
              <a:gs pos="28000">
                <a:srgbClr val="FF7A00"/>
              </a:gs>
              <a:gs pos="62000">
                <a:srgbClr val="FF0300"/>
              </a:gs>
              <a:gs pos="86000">
                <a:srgbClr val="4D0808"/>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Oval 57"/>
          <p:cNvSpPr/>
          <p:nvPr/>
        </p:nvSpPr>
        <p:spPr>
          <a:xfrm>
            <a:off x="6902053" y="5433147"/>
            <a:ext cx="479213" cy="44427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432048"/>
              <a:gd name="connsiteY0" fmla="*/ 69916 h 285940"/>
              <a:gd name="connsiteX1" fmla="*/ 216024 w 432048"/>
              <a:gd name="connsiteY1" fmla="*/ 20147 h 285940"/>
              <a:gd name="connsiteX2" fmla="*/ 432048 w 432048"/>
              <a:gd name="connsiteY2" fmla="*/ 69916 h 285940"/>
              <a:gd name="connsiteX3" fmla="*/ 216024 w 432048"/>
              <a:gd name="connsiteY3" fmla="*/ 285940 h 285940"/>
              <a:gd name="connsiteX4" fmla="*/ 0 w 432048"/>
              <a:gd name="connsiteY4" fmla="*/ 69916 h 285940"/>
              <a:gd name="connsiteX0" fmla="*/ 0 w 432048"/>
              <a:gd name="connsiteY0" fmla="*/ 65859 h 281883"/>
              <a:gd name="connsiteX1" fmla="*/ 216024 w 432048"/>
              <a:gd name="connsiteY1" fmla="*/ 16090 h 281883"/>
              <a:gd name="connsiteX2" fmla="*/ 432048 w 432048"/>
              <a:gd name="connsiteY2" fmla="*/ 65859 h 281883"/>
              <a:gd name="connsiteX3" fmla="*/ 216024 w 432048"/>
              <a:gd name="connsiteY3" fmla="*/ 281883 h 281883"/>
              <a:gd name="connsiteX4" fmla="*/ 0 w 432048"/>
              <a:gd name="connsiteY4" fmla="*/ 65859 h 281883"/>
              <a:gd name="connsiteX0" fmla="*/ 0 w 432048"/>
              <a:gd name="connsiteY0" fmla="*/ 114498 h 330522"/>
              <a:gd name="connsiteX1" fmla="*/ 216024 w 432048"/>
              <a:gd name="connsiteY1" fmla="*/ 64729 h 330522"/>
              <a:gd name="connsiteX2" fmla="*/ 432048 w 432048"/>
              <a:gd name="connsiteY2" fmla="*/ 114498 h 330522"/>
              <a:gd name="connsiteX3" fmla="*/ 216024 w 432048"/>
              <a:gd name="connsiteY3" fmla="*/ 330522 h 330522"/>
              <a:gd name="connsiteX4" fmla="*/ 0 w 432048"/>
              <a:gd name="connsiteY4" fmla="*/ 114498 h 33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30522">
                <a:moveTo>
                  <a:pt x="0" y="114498"/>
                </a:moveTo>
                <a:cubicBezTo>
                  <a:pt x="0" y="70199"/>
                  <a:pt x="110572" y="175566"/>
                  <a:pt x="216024" y="64729"/>
                </a:cubicBezTo>
                <a:cubicBezTo>
                  <a:pt x="321476" y="-46108"/>
                  <a:pt x="432048" y="-4809"/>
                  <a:pt x="432048" y="114498"/>
                </a:cubicBezTo>
                <a:cubicBezTo>
                  <a:pt x="432048" y="233805"/>
                  <a:pt x="335331" y="330522"/>
                  <a:pt x="216024" y="330522"/>
                </a:cubicBezTo>
                <a:cubicBezTo>
                  <a:pt x="96717" y="330522"/>
                  <a:pt x="0" y="158797"/>
                  <a:pt x="0" y="114498"/>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86" name="Straight Arrow Connector 85"/>
          <p:cNvCxnSpPr/>
          <p:nvPr/>
        </p:nvCxnSpPr>
        <p:spPr>
          <a:xfrm flipV="1">
            <a:off x="608531" y="3715196"/>
            <a:ext cx="8889" cy="230954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7" name="Oval 63"/>
          <p:cNvSpPr/>
          <p:nvPr/>
        </p:nvSpPr>
        <p:spPr>
          <a:xfrm>
            <a:off x="5611673" y="4077465"/>
            <a:ext cx="341560" cy="426281"/>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gradFill flip="none" rotWithShape="1">
            <a:gsLst>
              <a:gs pos="1000">
                <a:srgbClr val="FF9C00"/>
              </a:gs>
              <a:gs pos="0">
                <a:srgbClr val="FFBD00"/>
              </a:gs>
              <a:gs pos="0">
                <a:srgbClr val="FFFF00"/>
              </a:gs>
              <a:gs pos="39000">
                <a:srgbClr val="FF7A00"/>
              </a:gs>
              <a:gs pos="100000">
                <a:srgbClr val="FF0300"/>
              </a:gs>
              <a:gs pos="100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8" name="Oval 63"/>
          <p:cNvSpPr/>
          <p:nvPr/>
        </p:nvSpPr>
        <p:spPr>
          <a:xfrm>
            <a:off x="8241275" y="4000273"/>
            <a:ext cx="290799" cy="324673"/>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gradFill flip="none" rotWithShape="1">
            <a:gsLst>
              <a:gs pos="0">
                <a:srgbClr val="FFF200"/>
              </a:gs>
              <a:gs pos="28000">
                <a:srgbClr val="FF7A00"/>
              </a:gs>
              <a:gs pos="62000">
                <a:srgbClr val="FF0300"/>
              </a:gs>
              <a:gs pos="86000">
                <a:srgbClr val="4D0808"/>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p:cNvSpPr txBox="1"/>
          <p:nvPr/>
        </p:nvSpPr>
        <p:spPr>
          <a:xfrm>
            <a:off x="5428522" y="4290398"/>
            <a:ext cx="2251489" cy="523220"/>
          </a:xfrm>
          <a:prstGeom prst="rect">
            <a:avLst/>
          </a:prstGeom>
          <a:noFill/>
        </p:spPr>
        <p:txBody>
          <a:bodyPr wrap="square" rtlCol="0">
            <a:spAutoFit/>
          </a:bodyPr>
          <a:lstStyle/>
          <a:p>
            <a:pPr algn="ctr"/>
            <a:r>
              <a:rPr lang="en-GB" sz="1400" b="1" dirty="0" smtClean="0"/>
              <a:t>C </a:t>
            </a:r>
          </a:p>
          <a:p>
            <a:pPr algn="ctr"/>
            <a:r>
              <a:rPr lang="en-GB" sz="1400" b="1" dirty="0" smtClean="0"/>
              <a:t>source </a:t>
            </a:r>
            <a:endParaRPr lang="en-GB" sz="1400" b="1" dirty="0"/>
          </a:p>
        </p:txBody>
      </p:sp>
      <p:sp>
        <p:nvSpPr>
          <p:cNvPr id="132" name="TextBox 131"/>
          <p:cNvSpPr txBox="1"/>
          <p:nvPr/>
        </p:nvSpPr>
        <p:spPr>
          <a:xfrm>
            <a:off x="2178418" y="4948270"/>
            <a:ext cx="1219779" cy="307777"/>
          </a:xfrm>
          <a:prstGeom prst="rect">
            <a:avLst/>
          </a:prstGeom>
          <a:noFill/>
        </p:spPr>
        <p:txBody>
          <a:bodyPr wrap="square" rtlCol="0">
            <a:spAutoFit/>
          </a:bodyPr>
          <a:lstStyle/>
          <a:p>
            <a:r>
              <a:rPr lang="en-GB" sz="1400" b="1" i="1" dirty="0" smtClean="0"/>
              <a:t>x</a:t>
            </a:r>
            <a:r>
              <a:rPr lang="en-GB" sz="1400" b="1" i="1" baseline="-25000" dirty="0" smtClean="0"/>
              <a:t>i</a:t>
            </a:r>
            <a:r>
              <a:rPr lang="en-GB" sz="1400" b="1" dirty="0" smtClean="0"/>
              <a:t>=0.15</a:t>
            </a:r>
            <a:endParaRPr lang="en-GB" sz="1400" b="1" dirty="0"/>
          </a:p>
        </p:txBody>
      </p:sp>
      <p:sp>
        <p:nvSpPr>
          <p:cNvPr id="141" name="TextBox 140"/>
          <p:cNvSpPr txBox="1"/>
          <p:nvPr/>
        </p:nvSpPr>
        <p:spPr>
          <a:xfrm>
            <a:off x="90382" y="171652"/>
            <a:ext cx="542758" cy="461665"/>
          </a:xfrm>
          <a:prstGeom prst="rect">
            <a:avLst/>
          </a:prstGeom>
          <a:noFill/>
        </p:spPr>
        <p:txBody>
          <a:bodyPr wrap="square" rtlCol="0">
            <a:spAutoFit/>
          </a:bodyPr>
          <a:lstStyle/>
          <a:p>
            <a:r>
              <a:rPr lang="en-GB" sz="2400" b="1" dirty="0" smtClean="0"/>
              <a:t>a</a:t>
            </a:r>
            <a:endParaRPr lang="en-GB" sz="2400" b="1" dirty="0"/>
          </a:p>
        </p:txBody>
      </p:sp>
      <p:sp>
        <p:nvSpPr>
          <p:cNvPr id="143" name="TextBox 142"/>
          <p:cNvSpPr txBox="1"/>
          <p:nvPr/>
        </p:nvSpPr>
        <p:spPr>
          <a:xfrm>
            <a:off x="74660" y="3411309"/>
            <a:ext cx="542758" cy="461665"/>
          </a:xfrm>
          <a:prstGeom prst="rect">
            <a:avLst/>
          </a:prstGeom>
          <a:noFill/>
        </p:spPr>
        <p:txBody>
          <a:bodyPr wrap="square" rtlCol="0">
            <a:spAutoFit/>
          </a:bodyPr>
          <a:lstStyle/>
          <a:p>
            <a:r>
              <a:rPr lang="en-GB" sz="2400" b="1" dirty="0" smtClean="0"/>
              <a:t>b</a:t>
            </a:r>
            <a:endParaRPr lang="en-GB" sz="2400" b="1" dirty="0"/>
          </a:p>
        </p:txBody>
      </p:sp>
      <p:sp>
        <p:nvSpPr>
          <p:cNvPr id="144" name="TextBox 143"/>
          <p:cNvSpPr txBox="1"/>
          <p:nvPr/>
        </p:nvSpPr>
        <p:spPr>
          <a:xfrm>
            <a:off x="3654365" y="3556172"/>
            <a:ext cx="337010" cy="461665"/>
          </a:xfrm>
          <a:prstGeom prst="rect">
            <a:avLst/>
          </a:prstGeom>
          <a:noFill/>
        </p:spPr>
        <p:txBody>
          <a:bodyPr wrap="square" rtlCol="0">
            <a:spAutoFit/>
          </a:bodyPr>
          <a:lstStyle/>
          <a:p>
            <a:r>
              <a:rPr lang="en-GB" sz="2400" b="1" dirty="0" smtClean="0"/>
              <a:t>c</a:t>
            </a:r>
            <a:endParaRPr lang="en-GB" sz="2400" b="1" dirty="0"/>
          </a:p>
        </p:txBody>
      </p:sp>
      <p:cxnSp>
        <p:nvCxnSpPr>
          <p:cNvPr id="150" name="Straight Connector 149"/>
          <p:cNvCxnSpPr/>
          <p:nvPr/>
        </p:nvCxnSpPr>
        <p:spPr>
          <a:xfrm>
            <a:off x="633140" y="5643796"/>
            <a:ext cx="2187222" cy="7809"/>
          </a:xfrm>
          <a:prstGeom prst="line">
            <a:avLst/>
          </a:prstGeom>
          <a:ln w="38100">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608266" y="4061808"/>
            <a:ext cx="701029"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611560" y="4901415"/>
            <a:ext cx="19257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62" name="Picture 5" descr="\\acfs4\mppg\mppgagb\Desktop\Picture16.t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0000"/>
          <a:stretch/>
        </p:blipFill>
        <p:spPr bwMode="auto">
          <a:xfrm>
            <a:off x="4729656" y="926725"/>
            <a:ext cx="563598" cy="636780"/>
          </a:xfrm>
          <a:prstGeom prst="rect">
            <a:avLst/>
          </a:prstGeom>
          <a:noFill/>
          <a:extLst>
            <a:ext uri="{909E8E84-426E-40DD-AFC4-6F175D3DCCD1}">
              <a14:hiddenFill xmlns:a14="http://schemas.microsoft.com/office/drawing/2010/main">
                <a:solidFill>
                  <a:srgbClr val="FFFFFF"/>
                </a:solidFill>
              </a14:hiddenFill>
            </a:ext>
          </a:extLst>
        </p:spPr>
      </p:pic>
      <p:sp>
        <p:nvSpPr>
          <p:cNvPr id="163" name="Rectangle 162"/>
          <p:cNvSpPr/>
          <p:nvPr/>
        </p:nvSpPr>
        <p:spPr>
          <a:xfrm>
            <a:off x="520752" y="810598"/>
            <a:ext cx="1273039" cy="1200321"/>
          </a:xfrm>
          <a:prstGeom prst="rect">
            <a:avLst/>
          </a:prstGeom>
          <a:pattFill prst="zigZag">
            <a:fgClr>
              <a:schemeClr val="tx2">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4" name="Oval 63"/>
          <p:cNvSpPr/>
          <p:nvPr/>
        </p:nvSpPr>
        <p:spPr>
          <a:xfrm>
            <a:off x="913283" y="1148749"/>
            <a:ext cx="383771" cy="46115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5" name="TextBox 164"/>
          <p:cNvSpPr txBox="1"/>
          <p:nvPr/>
        </p:nvSpPr>
        <p:spPr>
          <a:xfrm>
            <a:off x="2598447" y="1898248"/>
            <a:ext cx="2122709" cy="523220"/>
          </a:xfrm>
          <a:prstGeom prst="rect">
            <a:avLst/>
          </a:prstGeom>
          <a:noFill/>
        </p:spPr>
        <p:txBody>
          <a:bodyPr wrap="square" rtlCol="0">
            <a:spAutoFit/>
          </a:bodyPr>
          <a:lstStyle/>
          <a:p>
            <a:r>
              <a:rPr lang="en-GB" sz="1400" b="1" dirty="0" smtClean="0"/>
              <a:t>Mg(B</a:t>
            </a:r>
            <a:r>
              <a:rPr lang="en-GB" sz="1400" b="1" baseline="-25000" dirty="0" smtClean="0"/>
              <a:t>0.85</a:t>
            </a:r>
            <a:r>
              <a:rPr lang="en-GB" sz="1400" b="1" dirty="0" smtClean="0"/>
              <a:t>C</a:t>
            </a:r>
            <a:r>
              <a:rPr lang="en-GB" sz="1400" b="1" baseline="-25000" dirty="0" smtClean="0"/>
              <a:t>0.15</a:t>
            </a:r>
            <a:r>
              <a:rPr lang="en-GB" sz="1400" b="1" dirty="0" smtClean="0"/>
              <a:t>)</a:t>
            </a:r>
            <a:r>
              <a:rPr lang="en-GB" sz="1400" b="1" baseline="-25000" dirty="0" smtClean="0"/>
              <a:t>2</a:t>
            </a:r>
          </a:p>
          <a:p>
            <a:r>
              <a:rPr lang="en-GB" sz="1400" b="1" dirty="0" smtClean="0"/>
              <a:t>       </a:t>
            </a:r>
          </a:p>
        </p:txBody>
      </p:sp>
      <p:sp>
        <p:nvSpPr>
          <p:cNvPr id="166" name="Oval 45"/>
          <p:cNvSpPr/>
          <p:nvPr/>
        </p:nvSpPr>
        <p:spPr>
          <a:xfrm rot="20814482">
            <a:off x="3168829" y="1334738"/>
            <a:ext cx="519958" cy="60947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7" name="Oval 65"/>
          <p:cNvSpPr/>
          <p:nvPr/>
        </p:nvSpPr>
        <p:spPr>
          <a:xfrm rot="13374512">
            <a:off x="2577886" y="734814"/>
            <a:ext cx="417903" cy="304150"/>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8" name="Oval 62"/>
          <p:cNvSpPr/>
          <p:nvPr/>
        </p:nvSpPr>
        <p:spPr>
          <a:xfrm rot="15946475">
            <a:off x="3174799" y="777420"/>
            <a:ext cx="380518" cy="46871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9" name="Oval 64"/>
          <p:cNvSpPr/>
          <p:nvPr/>
        </p:nvSpPr>
        <p:spPr>
          <a:xfrm rot="4718403">
            <a:off x="2475212" y="1293350"/>
            <a:ext cx="464456" cy="53597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0" name="TextBox 169"/>
          <p:cNvSpPr txBox="1"/>
          <p:nvPr/>
        </p:nvSpPr>
        <p:spPr>
          <a:xfrm>
            <a:off x="5374606" y="1015013"/>
            <a:ext cx="1116113" cy="276999"/>
          </a:xfrm>
          <a:prstGeom prst="rect">
            <a:avLst/>
          </a:prstGeom>
          <a:noFill/>
        </p:spPr>
        <p:txBody>
          <a:bodyPr wrap="square" rtlCol="0">
            <a:spAutoFit/>
          </a:bodyPr>
          <a:lstStyle/>
          <a:p>
            <a:r>
              <a:rPr lang="en-GB" sz="1200" b="1" dirty="0" smtClean="0">
                <a:solidFill>
                  <a:srgbClr val="FF0000"/>
                </a:solidFill>
              </a:rPr>
              <a:t>C diffusion</a:t>
            </a:r>
            <a:endParaRPr lang="en-GB" sz="1200" b="1" dirty="0">
              <a:solidFill>
                <a:srgbClr val="FF0000"/>
              </a:solidFill>
            </a:endParaRPr>
          </a:p>
        </p:txBody>
      </p:sp>
      <p:sp>
        <p:nvSpPr>
          <p:cNvPr id="171" name="Oval 45"/>
          <p:cNvSpPr/>
          <p:nvPr/>
        </p:nvSpPr>
        <p:spPr>
          <a:xfrm rot="20814482">
            <a:off x="5212920" y="1307642"/>
            <a:ext cx="519958" cy="60947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gradFill flip="none" rotWithShape="1">
            <a:gsLst>
              <a:gs pos="0">
                <a:srgbClr val="FFF200"/>
              </a:gs>
              <a:gs pos="45000">
                <a:srgbClr val="FF7A00"/>
              </a:gs>
              <a:gs pos="94000">
                <a:srgbClr val="FF03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2" name="Oval 65"/>
          <p:cNvSpPr/>
          <p:nvPr/>
        </p:nvSpPr>
        <p:spPr>
          <a:xfrm rot="13617522">
            <a:off x="4481070" y="630667"/>
            <a:ext cx="436744" cy="304150"/>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gradFill flip="none" rotWithShape="1">
            <a:gsLst>
              <a:gs pos="0">
                <a:srgbClr val="FFF200"/>
              </a:gs>
              <a:gs pos="45000">
                <a:srgbClr val="FF7A00"/>
              </a:gs>
              <a:gs pos="94000">
                <a:srgbClr val="FF03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3" name="Oval 62"/>
          <p:cNvSpPr/>
          <p:nvPr/>
        </p:nvSpPr>
        <p:spPr>
          <a:xfrm rot="15509222">
            <a:off x="5125385" y="600064"/>
            <a:ext cx="380518" cy="46871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gradFill flip="none" rotWithShape="1">
            <a:gsLst>
              <a:gs pos="0">
                <a:srgbClr val="FFF200"/>
              </a:gs>
              <a:gs pos="45000">
                <a:srgbClr val="FF7A00"/>
              </a:gs>
              <a:gs pos="94000">
                <a:srgbClr val="FF0300"/>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4" name="Oval 64"/>
          <p:cNvSpPr/>
          <p:nvPr/>
        </p:nvSpPr>
        <p:spPr>
          <a:xfrm rot="4334243">
            <a:off x="4376813" y="1358483"/>
            <a:ext cx="464456" cy="53597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gradFill flip="none" rotWithShape="1">
            <a:gsLst>
              <a:gs pos="0">
                <a:srgbClr val="FFF200"/>
              </a:gs>
              <a:gs pos="45000">
                <a:srgbClr val="FF7A00"/>
              </a:gs>
              <a:gs pos="94000">
                <a:srgbClr val="FF03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5" name="Oval 45"/>
          <p:cNvSpPr/>
          <p:nvPr/>
        </p:nvSpPr>
        <p:spPr>
          <a:xfrm rot="20814482">
            <a:off x="1211803" y="1414868"/>
            <a:ext cx="519958" cy="60947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6" name="Oval 65"/>
          <p:cNvSpPr/>
          <p:nvPr/>
        </p:nvSpPr>
        <p:spPr>
          <a:xfrm rot="13374512">
            <a:off x="601422" y="902646"/>
            <a:ext cx="417903" cy="304150"/>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7" name="Oval 62" descr="dff"/>
          <p:cNvSpPr/>
          <p:nvPr/>
        </p:nvSpPr>
        <p:spPr>
          <a:xfrm rot="15946475">
            <a:off x="1221696" y="857188"/>
            <a:ext cx="380518" cy="46871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8" name="Oval 64"/>
          <p:cNvSpPr/>
          <p:nvPr/>
        </p:nvSpPr>
        <p:spPr>
          <a:xfrm rot="4718403">
            <a:off x="586468" y="1356946"/>
            <a:ext cx="464456" cy="53597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9" name="TextBox 178"/>
          <p:cNvSpPr txBox="1"/>
          <p:nvPr/>
        </p:nvSpPr>
        <p:spPr>
          <a:xfrm>
            <a:off x="902531" y="1198200"/>
            <a:ext cx="759935" cy="307777"/>
          </a:xfrm>
          <a:prstGeom prst="rect">
            <a:avLst/>
          </a:prstGeom>
          <a:noFill/>
        </p:spPr>
        <p:txBody>
          <a:bodyPr wrap="square" rtlCol="0">
            <a:spAutoFit/>
          </a:bodyPr>
          <a:lstStyle/>
          <a:p>
            <a:r>
              <a:rPr lang="en-GB" sz="1400" b="1" dirty="0" smtClean="0"/>
              <a:t>B</a:t>
            </a:r>
            <a:r>
              <a:rPr lang="en-GB" sz="1400" b="1" baseline="-25000" dirty="0" smtClean="0"/>
              <a:t>4</a:t>
            </a:r>
            <a:r>
              <a:rPr lang="en-GB" sz="1400" b="1" dirty="0" smtClean="0"/>
              <a:t>C</a:t>
            </a:r>
            <a:endParaRPr lang="en-GB" sz="1400" b="1" dirty="0"/>
          </a:p>
        </p:txBody>
      </p:sp>
      <p:sp>
        <p:nvSpPr>
          <p:cNvPr id="180" name="TextBox 179"/>
          <p:cNvSpPr txBox="1"/>
          <p:nvPr/>
        </p:nvSpPr>
        <p:spPr>
          <a:xfrm>
            <a:off x="1374311" y="1575769"/>
            <a:ext cx="759935" cy="307777"/>
          </a:xfrm>
          <a:prstGeom prst="rect">
            <a:avLst/>
          </a:prstGeom>
          <a:noFill/>
        </p:spPr>
        <p:txBody>
          <a:bodyPr wrap="square" rtlCol="0">
            <a:spAutoFit/>
          </a:bodyPr>
          <a:lstStyle/>
          <a:p>
            <a:r>
              <a:rPr lang="en-GB" sz="1400" b="1" dirty="0" smtClean="0"/>
              <a:t>B</a:t>
            </a:r>
            <a:endParaRPr lang="en-GB" sz="1400" b="1" dirty="0"/>
          </a:p>
        </p:txBody>
      </p:sp>
      <p:sp>
        <p:nvSpPr>
          <p:cNvPr id="181" name="TextBox 180"/>
          <p:cNvSpPr txBox="1"/>
          <p:nvPr/>
        </p:nvSpPr>
        <p:spPr>
          <a:xfrm>
            <a:off x="3163586" y="1463425"/>
            <a:ext cx="759935" cy="307777"/>
          </a:xfrm>
          <a:prstGeom prst="rect">
            <a:avLst/>
          </a:prstGeom>
          <a:noFill/>
        </p:spPr>
        <p:txBody>
          <a:bodyPr wrap="square" rtlCol="0">
            <a:spAutoFit/>
          </a:bodyPr>
          <a:lstStyle/>
          <a:p>
            <a:r>
              <a:rPr lang="en-GB" sz="1400" b="1" dirty="0" smtClean="0"/>
              <a:t>MgB</a:t>
            </a:r>
            <a:r>
              <a:rPr lang="en-GB" sz="1400" b="1" baseline="-25000" dirty="0" smtClean="0"/>
              <a:t>2</a:t>
            </a:r>
            <a:endParaRPr lang="en-GB" sz="1400" b="1" baseline="-25000" dirty="0"/>
          </a:p>
        </p:txBody>
      </p:sp>
      <p:cxnSp>
        <p:nvCxnSpPr>
          <p:cNvPr id="182" name="Straight Arrow Connector 181"/>
          <p:cNvCxnSpPr/>
          <p:nvPr/>
        </p:nvCxnSpPr>
        <p:spPr>
          <a:xfrm>
            <a:off x="3114350" y="1555666"/>
            <a:ext cx="0" cy="37372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83" name="Picture 3" descr="\\acfs4\mppg\mppgagb\Desktop\Picture16.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1044" y="699174"/>
            <a:ext cx="917936" cy="1107798"/>
          </a:xfrm>
          <a:prstGeom prst="rect">
            <a:avLst/>
          </a:prstGeom>
          <a:noFill/>
          <a:extLst>
            <a:ext uri="{909E8E84-426E-40DD-AFC4-6F175D3DCCD1}">
              <a14:hiddenFill xmlns:a14="http://schemas.microsoft.com/office/drawing/2010/main">
                <a:solidFill>
                  <a:srgbClr val="FFFFFF"/>
                </a:solidFill>
              </a14:hiddenFill>
            </a:ext>
          </a:extLst>
        </p:spPr>
      </p:pic>
      <p:sp>
        <p:nvSpPr>
          <p:cNvPr id="184" name="Oval 45"/>
          <p:cNvSpPr/>
          <p:nvPr/>
        </p:nvSpPr>
        <p:spPr>
          <a:xfrm rot="20814482">
            <a:off x="7815082" y="1301190"/>
            <a:ext cx="519958" cy="609479"/>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293503"/>
              <a:gd name="connsiteY0" fmla="*/ 216352 h 432898"/>
              <a:gd name="connsiteX1" fmla="*/ 216024 w 293503"/>
              <a:gd name="connsiteY1" fmla="*/ 328 h 432898"/>
              <a:gd name="connsiteX2" fmla="*/ 293503 w 293503"/>
              <a:gd name="connsiteY2" fmla="*/ 257915 h 432898"/>
              <a:gd name="connsiteX3" fmla="*/ 216024 w 293503"/>
              <a:gd name="connsiteY3" fmla="*/ 432376 h 432898"/>
              <a:gd name="connsiteX4" fmla="*/ 0 w 293503"/>
              <a:gd name="connsiteY4" fmla="*/ 216352 h 43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03" h="432898">
                <a:moveTo>
                  <a:pt x="0" y="216352"/>
                </a:moveTo>
                <a:cubicBezTo>
                  <a:pt x="0" y="97045"/>
                  <a:pt x="167107" y="-6599"/>
                  <a:pt x="216024" y="328"/>
                </a:cubicBezTo>
                <a:cubicBezTo>
                  <a:pt x="264941" y="7255"/>
                  <a:pt x="293503" y="138608"/>
                  <a:pt x="293503" y="257915"/>
                </a:cubicBezTo>
                <a:cubicBezTo>
                  <a:pt x="293503" y="377222"/>
                  <a:pt x="264941" y="439303"/>
                  <a:pt x="216024" y="432376"/>
                </a:cubicBezTo>
                <a:cubicBezTo>
                  <a:pt x="167107" y="425449"/>
                  <a:pt x="0" y="335659"/>
                  <a:pt x="0" y="216352"/>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5" name="Oval 65"/>
          <p:cNvSpPr/>
          <p:nvPr/>
        </p:nvSpPr>
        <p:spPr>
          <a:xfrm rot="13617522">
            <a:off x="7083232" y="624215"/>
            <a:ext cx="436744" cy="304150"/>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7104 w 449152"/>
              <a:gd name="connsiteY0" fmla="*/ 119043 h 335067"/>
              <a:gd name="connsiteX1" fmla="*/ 94583 w 449152"/>
              <a:gd name="connsiteY1" fmla="*/ 1 h 335067"/>
              <a:gd name="connsiteX2" fmla="*/ 449152 w 449152"/>
              <a:gd name="connsiteY2" fmla="*/ 119043 h 335067"/>
              <a:gd name="connsiteX3" fmla="*/ 233128 w 449152"/>
              <a:gd name="connsiteY3" fmla="*/ 335067 h 335067"/>
              <a:gd name="connsiteX4" fmla="*/ 17104 w 449152"/>
              <a:gd name="connsiteY4" fmla="*/ 119043 h 335067"/>
              <a:gd name="connsiteX0" fmla="*/ 19125 w 451173"/>
              <a:gd name="connsiteY0" fmla="*/ 119043 h 251939"/>
              <a:gd name="connsiteX1" fmla="*/ 96604 w 451173"/>
              <a:gd name="connsiteY1" fmla="*/ 1 h 251939"/>
              <a:gd name="connsiteX2" fmla="*/ 451173 w 451173"/>
              <a:gd name="connsiteY2" fmla="*/ 119043 h 251939"/>
              <a:gd name="connsiteX3" fmla="*/ 262859 w 451173"/>
              <a:gd name="connsiteY3" fmla="*/ 251939 h 251939"/>
              <a:gd name="connsiteX4" fmla="*/ 19125 w 451173"/>
              <a:gd name="connsiteY4" fmla="*/ 119043 h 251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173" h="251939">
                <a:moveTo>
                  <a:pt x="19125" y="119043"/>
                </a:moveTo>
                <a:cubicBezTo>
                  <a:pt x="-8584" y="77053"/>
                  <a:pt x="-22703" y="1"/>
                  <a:pt x="96604" y="1"/>
                </a:cubicBezTo>
                <a:cubicBezTo>
                  <a:pt x="215911" y="1"/>
                  <a:pt x="451173" y="-264"/>
                  <a:pt x="451173" y="119043"/>
                </a:cubicBezTo>
                <a:cubicBezTo>
                  <a:pt x="451173" y="238350"/>
                  <a:pt x="382166" y="251939"/>
                  <a:pt x="262859" y="251939"/>
                </a:cubicBezTo>
                <a:cubicBezTo>
                  <a:pt x="143552" y="251939"/>
                  <a:pt x="46834" y="161033"/>
                  <a:pt x="19125" y="119043"/>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6" name="Oval 62"/>
          <p:cNvSpPr/>
          <p:nvPr/>
        </p:nvSpPr>
        <p:spPr>
          <a:xfrm rot="15509222">
            <a:off x="7727547" y="593612"/>
            <a:ext cx="380518" cy="46871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959 w 434524"/>
              <a:gd name="connsiteY0" fmla="*/ 451552 h 667576"/>
              <a:gd name="connsiteX1" fmla="*/ 328820 w 434524"/>
              <a:gd name="connsiteY1" fmla="*/ 0 h 667576"/>
              <a:gd name="connsiteX2" fmla="*/ 434007 w 434524"/>
              <a:gd name="connsiteY2" fmla="*/ 451552 h 667576"/>
              <a:gd name="connsiteX3" fmla="*/ 217983 w 434524"/>
              <a:gd name="connsiteY3" fmla="*/ 667576 h 667576"/>
              <a:gd name="connsiteX4" fmla="*/ 1959 w 434524"/>
              <a:gd name="connsiteY4" fmla="*/ 451552 h 667576"/>
              <a:gd name="connsiteX0" fmla="*/ 814 w 599117"/>
              <a:gd name="connsiteY0" fmla="*/ 261438 h 676470"/>
              <a:gd name="connsiteX1" fmla="*/ 493930 w 599117"/>
              <a:gd name="connsiteY1" fmla="*/ 3850 h 676470"/>
              <a:gd name="connsiteX2" fmla="*/ 599117 w 599117"/>
              <a:gd name="connsiteY2" fmla="*/ 455402 h 676470"/>
              <a:gd name="connsiteX3" fmla="*/ 383093 w 599117"/>
              <a:gd name="connsiteY3" fmla="*/ 671426 h 676470"/>
              <a:gd name="connsiteX4" fmla="*/ 814 w 599117"/>
              <a:gd name="connsiteY4" fmla="*/ 261438 h 676470"/>
              <a:gd name="connsiteX0" fmla="*/ 5099 w 603402"/>
              <a:gd name="connsiteY0" fmla="*/ 260867 h 514009"/>
              <a:gd name="connsiteX1" fmla="*/ 498215 w 603402"/>
              <a:gd name="connsiteY1" fmla="*/ 3279 h 514009"/>
              <a:gd name="connsiteX2" fmla="*/ 603402 w 603402"/>
              <a:gd name="connsiteY2" fmla="*/ 454831 h 514009"/>
              <a:gd name="connsiteX3" fmla="*/ 262687 w 603402"/>
              <a:gd name="connsiteY3" fmla="*/ 449182 h 514009"/>
              <a:gd name="connsiteX4" fmla="*/ 5099 w 603402"/>
              <a:gd name="connsiteY4" fmla="*/ 260867 h 514009"/>
              <a:gd name="connsiteX0" fmla="*/ 4818 w 542792"/>
              <a:gd name="connsiteY0" fmla="*/ 257620 h 445968"/>
              <a:gd name="connsiteX1" fmla="*/ 497934 w 542792"/>
              <a:gd name="connsiteY1" fmla="*/ 32 h 445968"/>
              <a:gd name="connsiteX2" fmla="*/ 519994 w 542792"/>
              <a:gd name="connsiteY2" fmla="*/ 243766 h 445968"/>
              <a:gd name="connsiteX3" fmla="*/ 262406 w 542792"/>
              <a:gd name="connsiteY3" fmla="*/ 445935 h 445968"/>
              <a:gd name="connsiteX4" fmla="*/ 4818 w 542792"/>
              <a:gd name="connsiteY4" fmla="*/ 257620 h 44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92" h="445968">
                <a:moveTo>
                  <a:pt x="4818" y="257620"/>
                </a:moveTo>
                <a:cubicBezTo>
                  <a:pt x="44073" y="183303"/>
                  <a:pt x="412071" y="2341"/>
                  <a:pt x="497934" y="32"/>
                </a:cubicBezTo>
                <a:cubicBezTo>
                  <a:pt x="583797" y="-2277"/>
                  <a:pt x="519994" y="124459"/>
                  <a:pt x="519994" y="243766"/>
                </a:cubicBezTo>
                <a:cubicBezTo>
                  <a:pt x="519994" y="363073"/>
                  <a:pt x="348269" y="443626"/>
                  <a:pt x="262406" y="445935"/>
                </a:cubicBezTo>
                <a:cubicBezTo>
                  <a:pt x="176543" y="448244"/>
                  <a:pt x="-34437" y="331937"/>
                  <a:pt x="4818" y="25762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7" name="Oval 64"/>
          <p:cNvSpPr/>
          <p:nvPr/>
        </p:nvSpPr>
        <p:spPr>
          <a:xfrm rot="4334243">
            <a:off x="6978975" y="1352031"/>
            <a:ext cx="464456" cy="535977"/>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151 w 432199"/>
              <a:gd name="connsiteY0" fmla="*/ 64257 h 280281"/>
              <a:gd name="connsiteX1" fmla="*/ 243884 w 432199"/>
              <a:gd name="connsiteY1" fmla="*/ 28342 h 280281"/>
              <a:gd name="connsiteX2" fmla="*/ 432199 w 432199"/>
              <a:gd name="connsiteY2" fmla="*/ 64257 h 280281"/>
              <a:gd name="connsiteX3" fmla="*/ 216175 w 432199"/>
              <a:gd name="connsiteY3" fmla="*/ 280281 h 280281"/>
              <a:gd name="connsiteX4" fmla="*/ 151 w 432199"/>
              <a:gd name="connsiteY4" fmla="*/ 64257 h 280281"/>
              <a:gd name="connsiteX0" fmla="*/ 118 w 529148"/>
              <a:gd name="connsiteY0" fmla="*/ 164152 h 381722"/>
              <a:gd name="connsiteX1" fmla="*/ 243851 w 529148"/>
              <a:gd name="connsiteY1" fmla="*/ 128237 h 381722"/>
              <a:gd name="connsiteX2" fmla="*/ 529148 w 529148"/>
              <a:gd name="connsiteY2" fmla="*/ 39461 h 381722"/>
              <a:gd name="connsiteX3" fmla="*/ 216142 w 529148"/>
              <a:gd name="connsiteY3" fmla="*/ 380176 h 381722"/>
              <a:gd name="connsiteX4" fmla="*/ 118 w 529148"/>
              <a:gd name="connsiteY4" fmla="*/ 164152 h 381722"/>
              <a:gd name="connsiteX0" fmla="*/ 944 w 529974"/>
              <a:gd name="connsiteY0" fmla="*/ 185209 h 402905"/>
              <a:gd name="connsiteX1" fmla="*/ 300095 w 529974"/>
              <a:gd name="connsiteY1" fmla="*/ 52313 h 402905"/>
              <a:gd name="connsiteX2" fmla="*/ 529974 w 529974"/>
              <a:gd name="connsiteY2" fmla="*/ 60518 h 402905"/>
              <a:gd name="connsiteX3" fmla="*/ 216968 w 529974"/>
              <a:gd name="connsiteY3" fmla="*/ 401233 h 402905"/>
              <a:gd name="connsiteX4" fmla="*/ 944 w 529974"/>
              <a:gd name="connsiteY4" fmla="*/ 185209 h 402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4" h="402905">
                <a:moveTo>
                  <a:pt x="944" y="185209"/>
                </a:moveTo>
                <a:cubicBezTo>
                  <a:pt x="14799" y="127056"/>
                  <a:pt x="211923" y="73095"/>
                  <a:pt x="300095" y="52313"/>
                </a:cubicBezTo>
                <a:cubicBezTo>
                  <a:pt x="388267" y="31531"/>
                  <a:pt x="529974" y="-58789"/>
                  <a:pt x="529974" y="60518"/>
                </a:cubicBezTo>
                <a:cubicBezTo>
                  <a:pt x="529974" y="179825"/>
                  <a:pt x="305140" y="380451"/>
                  <a:pt x="216968" y="401233"/>
                </a:cubicBezTo>
                <a:cubicBezTo>
                  <a:pt x="128796" y="422015"/>
                  <a:pt x="-12911" y="243362"/>
                  <a:pt x="944" y="185209"/>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8" name="TextBox 187"/>
          <p:cNvSpPr txBox="1"/>
          <p:nvPr/>
        </p:nvSpPr>
        <p:spPr>
          <a:xfrm>
            <a:off x="7366670" y="1925106"/>
            <a:ext cx="1030641" cy="307777"/>
          </a:xfrm>
          <a:prstGeom prst="rect">
            <a:avLst/>
          </a:prstGeom>
          <a:noFill/>
        </p:spPr>
        <p:txBody>
          <a:bodyPr wrap="square" rtlCol="0">
            <a:spAutoFit/>
          </a:bodyPr>
          <a:lstStyle/>
          <a:p>
            <a:r>
              <a:rPr lang="en-GB" sz="1400" b="1" dirty="0" smtClean="0"/>
              <a:t>time </a:t>
            </a:r>
            <a:r>
              <a:rPr lang="en-GB" sz="1000" b="1" dirty="0" smtClean="0">
                <a:sym typeface="Wingdings" panose="05000000000000000000" pitchFamily="2" charset="2"/>
              </a:rPr>
              <a:t></a:t>
            </a:r>
            <a:r>
              <a:rPr lang="en-GB" sz="1400" b="1" dirty="0" smtClean="0"/>
              <a:t>∞</a:t>
            </a:r>
            <a:endParaRPr lang="en-GB" sz="1400" b="1" dirty="0"/>
          </a:p>
        </p:txBody>
      </p:sp>
      <p:sp>
        <p:nvSpPr>
          <p:cNvPr id="189" name="Oval 63"/>
          <p:cNvSpPr/>
          <p:nvPr/>
        </p:nvSpPr>
        <p:spPr>
          <a:xfrm>
            <a:off x="7274534" y="863058"/>
            <a:ext cx="621499" cy="722282"/>
          </a:xfrm>
          <a:custGeom>
            <a:avLst/>
            <a:gdLst>
              <a:gd name="connsiteX0" fmla="*/ 0 w 432048"/>
              <a:gd name="connsiteY0" fmla="*/ 216024 h 432048"/>
              <a:gd name="connsiteX1" fmla="*/ 216024 w 432048"/>
              <a:gd name="connsiteY1" fmla="*/ 0 h 432048"/>
              <a:gd name="connsiteX2" fmla="*/ 432048 w 432048"/>
              <a:gd name="connsiteY2" fmla="*/ 216024 h 432048"/>
              <a:gd name="connsiteX3" fmla="*/ 216024 w 432048"/>
              <a:gd name="connsiteY3" fmla="*/ 432048 h 432048"/>
              <a:gd name="connsiteX4" fmla="*/ 0 w 432048"/>
              <a:gd name="connsiteY4" fmla="*/ 216024 h 432048"/>
              <a:gd name="connsiteX0" fmla="*/ 0 w 321212"/>
              <a:gd name="connsiteY0" fmla="*/ 216024 h 432048"/>
              <a:gd name="connsiteX1" fmla="*/ 216024 w 321212"/>
              <a:gd name="connsiteY1" fmla="*/ 0 h 432048"/>
              <a:gd name="connsiteX2" fmla="*/ 321212 w 321212"/>
              <a:gd name="connsiteY2" fmla="*/ 216024 h 432048"/>
              <a:gd name="connsiteX3" fmla="*/ 216024 w 321212"/>
              <a:gd name="connsiteY3" fmla="*/ 432048 h 432048"/>
              <a:gd name="connsiteX4" fmla="*/ 0 w 321212"/>
              <a:gd name="connsiteY4" fmla="*/ 21602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212" h="432048">
                <a:moveTo>
                  <a:pt x="0" y="216024"/>
                </a:moveTo>
                <a:cubicBezTo>
                  <a:pt x="0" y="96717"/>
                  <a:pt x="162489" y="0"/>
                  <a:pt x="216024" y="0"/>
                </a:cubicBezTo>
                <a:cubicBezTo>
                  <a:pt x="269559" y="0"/>
                  <a:pt x="321212" y="96717"/>
                  <a:pt x="321212" y="216024"/>
                </a:cubicBezTo>
                <a:cubicBezTo>
                  <a:pt x="321212" y="335331"/>
                  <a:pt x="269559" y="432048"/>
                  <a:pt x="216024" y="432048"/>
                </a:cubicBezTo>
                <a:cubicBezTo>
                  <a:pt x="162489" y="432048"/>
                  <a:pt x="0" y="335331"/>
                  <a:pt x="0" y="216024"/>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90" name="Picture 5" descr="\\acfs4\mppg\mppgagb\Desktop\Picture16.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000"/>
          <a:stretch/>
        </p:blipFill>
        <p:spPr bwMode="auto">
          <a:xfrm>
            <a:off x="2778902" y="985088"/>
            <a:ext cx="510219" cy="576469"/>
          </a:xfrm>
          <a:prstGeom prst="rect">
            <a:avLst/>
          </a:prstGeom>
          <a:noFill/>
          <a:extLst>
            <a:ext uri="{909E8E84-426E-40DD-AFC4-6F175D3DCCD1}">
              <a14:hiddenFill xmlns:a14="http://schemas.microsoft.com/office/drawing/2010/main">
                <a:solidFill>
                  <a:srgbClr val="FFFFFF"/>
                </a:solidFill>
              </a14:hiddenFill>
            </a:ext>
          </a:extLst>
        </p:spPr>
      </p:pic>
      <p:sp>
        <p:nvSpPr>
          <p:cNvPr id="191" name="TextBox 190"/>
          <p:cNvSpPr txBox="1"/>
          <p:nvPr/>
        </p:nvSpPr>
        <p:spPr>
          <a:xfrm>
            <a:off x="3894591" y="1971273"/>
            <a:ext cx="2681833" cy="523220"/>
          </a:xfrm>
          <a:prstGeom prst="rect">
            <a:avLst/>
          </a:prstGeom>
          <a:noFill/>
        </p:spPr>
        <p:txBody>
          <a:bodyPr wrap="square" rtlCol="0">
            <a:spAutoFit/>
          </a:bodyPr>
          <a:lstStyle/>
          <a:p>
            <a:pPr algn="ctr"/>
            <a:r>
              <a:rPr lang="en-GB" sz="1400" b="1" dirty="0" smtClean="0"/>
              <a:t>(Some of MgB</a:t>
            </a:r>
            <a:r>
              <a:rPr lang="en-GB" sz="1400" b="1" baseline="-25000" dirty="0" smtClean="0"/>
              <a:t>2</a:t>
            </a:r>
            <a:r>
              <a:rPr lang="en-GB" sz="1400" b="1" dirty="0" smtClean="0"/>
              <a:t>C</a:t>
            </a:r>
            <a:r>
              <a:rPr lang="en-GB" sz="1400" b="1" baseline="-25000" dirty="0" smtClean="0"/>
              <a:t>2</a:t>
            </a:r>
            <a:r>
              <a:rPr lang="en-GB" sz="1400" b="1" dirty="0" smtClean="0"/>
              <a:t> </a:t>
            </a:r>
          </a:p>
          <a:p>
            <a:pPr algn="ctr"/>
            <a:r>
              <a:rPr lang="en-GB" sz="1400" b="1" dirty="0" smtClean="0"/>
              <a:t>Dissolves)</a:t>
            </a:r>
            <a:endParaRPr lang="en-GB" sz="1400" b="1" dirty="0"/>
          </a:p>
        </p:txBody>
      </p:sp>
      <p:sp>
        <p:nvSpPr>
          <p:cNvPr id="192" name="Rectangle 191"/>
          <p:cNvSpPr/>
          <p:nvPr/>
        </p:nvSpPr>
        <p:spPr>
          <a:xfrm>
            <a:off x="5592715" y="218648"/>
            <a:ext cx="1059906" cy="307777"/>
          </a:xfrm>
          <a:prstGeom prst="rect">
            <a:avLst/>
          </a:prstGeom>
        </p:spPr>
        <p:txBody>
          <a:bodyPr wrap="none">
            <a:spAutoFit/>
          </a:bodyPr>
          <a:lstStyle/>
          <a:p>
            <a:r>
              <a:rPr lang="en-GB" sz="1400" b="1" dirty="0" smtClean="0"/>
              <a:t>Mg(B</a:t>
            </a:r>
            <a:r>
              <a:rPr lang="en-GB" sz="1400" b="1" baseline="-25000" dirty="0" smtClean="0"/>
              <a:t>1-xi</a:t>
            </a:r>
            <a:r>
              <a:rPr lang="en-GB" sz="1400" b="1" dirty="0" smtClean="0"/>
              <a:t>C</a:t>
            </a:r>
            <a:r>
              <a:rPr lang="en-GB" sz="1400" b="1" baseline="-25000" dirty="0" smtClean="0"/>
              <a:t>xi</a:t>
            </a:r>
            <a:r>
              <a:rPr lang="en-GB" sz="1400" b="1" dirty="0" smtClean="0"/>
              <a:t>)</a:t>
            </a:r>
            <a:r>
              <a:rPr lang="en-GB" sz="1400" b="1" baseline="-25000" dirty="0" smtClean="0"/>
              <a:t>2</a:t>
            </a:r>
            <a:endParaRPr lang="en-GB" sz="1400" b="1" baseline="-25000" dirty="0"/>
          </a:p>
        </p:txBody>
      </p:sp>
      <p:sp>
        <p:nvSpPr>
          <p:cNvPr id="193" name="TextBox 192"/>
          <p:cNvSpPr txBox="1"/>
          <p:nvPr/>
        </p:nvSpPr>
        <p:spPr>
          <a:xfrm>
            <a:off x="5601575" y="469627"/>
            <a:ext cx="1528708" cy="307777"/>
          </a:xfrm>
          <a:prstGeom prst="rect">
            <a:avLst/>
          </a:prstGeom>
          <a:noFill/>
        </p:spPr>
        <p:txBody>
          <a:bodyPr wrap="square" rtlCol="0">
            <a:spAutoFit/>
          </a:bodyPr>
          <a:lstStyle/>
          <a:p>
            <a:r>
              <a:rPr lang="en-GB" sz="1400" b="1" dirty="0" smtClean="0"/>
              <a:t>(0 &lt; </a:t>
            </a:r>
            <a:r>
              <a:rPr lang="en-GB" sz="1400" b="1" i="1" dirty="0" smtClean="0"/>
              <a:t>x</a:t>
            </a:r>
            <a:r>
              <a:rPr lang="en-GB" sz="1400" b="1" i="1" baseline="-25000" dirty="0" smtClean="0"/>
              <a:t>i </a:t>
            </a:r>
            <a:r>
              <a:rPr lang="en-GB" sz="1400" b="1" dirty="0" smtClean="0"/>
              <a:t>&lt; 0.15)</a:t>
            </a:r>
            <a:endParaRPr lang="en-GB" sz="2000" b="1" dirty="0"/>
          </a:p>
        </p:txBody>
      </p:sp>
      <p:cxnSp>
        <p:nvCxnSpPr>
          <p:cNvPr id="194" name="Straight Arrow Connector 193"/>
          <p:cNvCxnSpPr/>
          <p:nvPr/>
        </p:nvCxnSpPr>
        <p:spPr>
          <a:xfrm>
            <a:off x="720410" y="2740278"/>
            <a:ext cx="7511201" cy="0"/>
          </a:xfrm>
          <a:prstGeom prst="straightConnector1">
            <a:avLst/>
          </a:prstGeom>
          <a:ln w="76200">
            <a:gradFill flip="none" rotWithShape="1">
              <a:gsLst>
                <a:gs pos="12100">
                  <a:srgbClr val="0F0F0F"/>
                </a:gs>
                <a:gs pos="100000">
                  <a:schemeClr val="bg1">
                    <a:lumMod val="65000"/>
                  </a:schemeClr>
                </a:gs>
                <a:gs pos="0">
                  <a:schemeClr val="tx1"/>
                </a:gs>
              </a:gsLst>
              <a:lin ang="108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5" name="TextBox 194"/>
          <p:cNvSpPr txBox="1"/>
          <p:nvPr/>
        </p:nvSpPr>
        <p:spPr>
          <a:xfrm>
            <a:off x="2843808" y="2771636"/>
            <a:ext cx="4391033" cy="369332"/>
          </a:xfrm>
          <a:prstGeom prst="rect">
            <a:avLst/>
          </a:prstGeom>
          <a:noFill/>
        </p:spPr>
        <p:txBody>
          <a:bodyPr wrap="square" rtlCol="0">
            <a:spAutoFit/>
          </a:bodyPr>
          <a:lstStyle/>
          <a:p>
            <a:r>
              <a:rPr lang="en-GB" b="1" dirty="0" smtClean="0">
                <a:latin typeface="Times New Roman" panose="02020603050405020304" pitchFamily="18" charset="0"/>
                <a:cs typeface="Times New Roman" panose="02020603050405020304" pitchFamily="18" charset="0"/>
              </a:rPr>
              <a:t>Progress of Reaction With Time (850ºC)</a:t>
            </a:r>
            <a:endParaRPr lang="en-GB" b="1" dirty="0">
              <a:latin typeface="Times New Roman" panose="02020603050405020304" pitchFamily="18" charset="0"/>
              <a:cs typeface="Times New Roman" panose="02020603050405020304" pitchFamily="18" charset="0"/>
            </a:endParaRPr>
          </a:p>
        </p:txBody>
      </p:sp>
      <p:sp>
        <p:nvSpPr>
          <p:cNvPr id="197" name="Rectangle 196"/>
          <p:cNvSpPr/>
          <p:nvPr/>
        </p:nvSpPr>
        <p:spPr>
          <a:xfrm rot="16200000">
            <a:off x="4244400" y="-458390"/>
            <a:ext cx="326950" cy="1386772"/>
          </a:xfrm>
          <a:prstGeom prst="rect">
            <a:avLst/>
          </a:prstGeom>
          <a:gradFill>
            <a:gsLst>
              <a:gs pos="0">
                <a:srgbClr val="FFF200"/>
              </a:gs>
              <a:gs pos="45000">
                <a:srgbClr val="FF7A00"/>
              </a:gs>
              <a:gs pos="70000">
                <a:srgbClr val="FF0300"/>
              </a:gs>
              <a:gs pos="100000">
                <a:srgbClr val="4D080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TextBox 197"/>
          <p:cNvSpPr txBox="1"/>
          <p:nvPr/>
        </p:nvSpPr>
        <p:spPr>
          <a:xfrm>
            <a:off x="8464789" y="-963488"/>
            <a:ext cx="1219779" cy="307777"/>
          </a:xfrm>
          <a:prstGeom prst="rect">
            <a:avLst/>
          </a:prstGeom>
          <a:noFill/>
        </p:spPr>
        <p:txBody>
          <a:bodyPr wrap="square" rtlCol="0">
            <a:spAutoFit/>
          </a:bodyPr>
          <a:lstStyle/>
          <a:p>
            <a:r>
              <a:rPr lang="en-GB" sz="1400" b="1" i="1" dirty="0" smtClean="0">
                <a:solidFill>
                  <a:schemeClr val="bg1"/>
                </a:solidFill>
              </a:rPr>
              <a:t>x</a:t>
            </a:r>
            <a:r>
              <a:rPr lang="en-GB" sz="1400" b="1" i="1" baseline="-25000" dirty="0" smtClean="0">
                <a:solidFill>
                  <a:schemeClr val="bg1"/>
                </a:solidFill>
              </a:rPr>
              <a:t>i</a:t>
            </a:r>
            <a:r>
              <a:rPr lang="en-GB" sz="1400" b="1" dirty="0" smtClean="0">
                <a:solidFill>
                  <a:schemeClr val="bg1"/>
                </a:solidFill>
              </a:rPr>
              <a:t>=0.15</a:t>
            </a:r>
            <a:endParaRPr lang="en-GB" sz="1400" b="1" dirty="0">
              <a:solidFill>
                <a:schemeClr val="bg1"/>
              </a:solidFill>
            </a:endParaRPr>
          </a:p>
        </p:txBody>
      </p:sp>
      <p:sp>
        <p:nvSpPr>
          <p:cNvPr id="199" name="TextBox 198"/>
          <p:cNvSpPr txBox="1"/>
          <p:nvPr/>
        </p:nvSpPr>
        <p:spPr>
          <a:xfrm rot="16200000">
            <a:off x="3027367" y="-287106"/>
            <a:ext cx="1219779" cy="307777"/>
          </a:xfrm>
          <a:prstGeom prst="rect">
            <a:avLst/>
          </a:prstGeom>
          <a:noFill/>
        </p:spPr>
        <p:txBody>
          <a:bodyPr wrap="square" rtlCol="0">
            <a:spAutoFit/>
          </a:bodyPr>
          <a:lstStyle/>
          <a:p>
            <a:r>
              <a:rPr lang="en-GB" sz="1400" b="1" i="1" dirty="0" smtClean="0"/>
              <a:t>x</a:t>
            </a:r>
            <a:r>
              <a:rPr lang="en-GB" sz="1400" b="1" i="1" baseline="-25000" dirty="0" smtClean="0"/>
              <a:t>i</a:t>
            </a:r>
            <a:r>
              <a:rPr lang="en-GB" sz="1400" b="1" dirty="0" smtClean="0"/>
              <a:t>= 0</a:t>
            </a:r>
            <a:endParaRPr lang="en-GB" sz="1400" b="1" dirty="0"/>
          </a:p>
        </p:txBody>
      </p:sp>
      <p:sp>
        <p:nvSpPr>
          <p:cNvPr id="200" name="Rectangle 199"/>
          <p:cNvSpPr/>
          <p:nvPr/>
        </p:nvSpPr>
        <p:spPr>
          <a:xfrm>
            <a:off x="3576217" y="1036596"/>
            <a:ext cx="744114" cy="307777"/>
          </a:xfrm>
          <a:prstGeom prst="rect">
            <a:avLst/>
          </a:prstGeom>
        </p:spPr>
        <p:txBody>
          <a:bodyPr wrap="none">
            <a:spAutoFit/>
          </a:bodyPr>
          <a:lstStyle/>
          <a:p>
            <a:r>
              <a:rPr lang="en-GB" sz="1400" b="1" dirty="0" smtClean="0"/>
              <a:t>MgB</a:t>
            </a:r>
            <a:r>
              <a:rPr lang="en-GB" sz="1400" b="1" baseline="-25000" dirty="0" smtClean="0"/>
              <a:t>2</a:t>
            </a:r>
            <a:r>
              <a:rPr lang="en-GB" sz="1400" b="1" dirty="0" smtClean="0"/>
              <a:t>C</a:t>
            </a:r>
            <a:r>
              <a:rPr lang="en-GB" sz="1400" b="1" baseline="-25000" dirty="0" smtClean="0"/>
              <a:t>2</a:t>
            </a:r>
            <a:endParaRPr lang="en-GB" sz="1400" baseline="-25000" dirty="0"/>
          </a:p>
        </p:txBody>
      </p:sp>
      <p:cxnSp>
        <p:nvCxnSpPr>
          <p:cNvPr id="201" name="Straight Arrow Connector 200"/>
          <p:cNvCxnSpPr/>
          <p:nvPr/>
        </p:nvCxnSpPr>
        <p:spPr>
          <a:xfrm flipV="1">
            <a:off x="3281837" y="1211761"/>
            <a:ext cx="352260" cy="7200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2" name="TextBox 201"/>
          <p:cNvSpPr txBox="1"/>
          <p:nvPr/>
        </p:nvSpPr>
        <p:spPr>
          <a:xfrm rot="16200000">
            <a:off x="4587513" y="-199710"/>
            <a:ext cx="1219779" cy="307777"/>
          </a:xfrm>
          <a:prstGeom prst="rect">
            <a:avLst/>
          </a:prstGeom>
          <a:noFill/>
        </p:spPr>
        <p:txBody>
          <a:bodyPr wrap="square" rtlCol="0">
            <a:spAutoFit/>
          </a:bodyPr>
          <a:lstStyle/>
          <a:p>
            <a:r>
              <a:rPr lang="en-GB" sz="1400" b="1" i="1" dirty="0" smtClean="0"/>
              <a:t>x</a:t>
            </a:r>
            <a:r>
              <a:rPr lang="en-GB" sz="1400" b="1" i="1" baseline="-25000" dirty="0" smtClean="0"/>
              <a:t>i</a:t>
            </a:r>
            <a:r>
              <a:rPr lang="en-GB" sz="1400" b="1" dirty="0" smtClean="0"/>
              <a:t>= 0.15</a:t>
            </a:r>
            <a:endParaRPr lang="en-GB" sz="1400" b="1" dirty="0"/>
          </a:p>
        </p:txBody>
      </p:sp>
      <p:sp>
        <p:nvSpPr>
          <p:cNvPr id="203" name="TextBox 202"/>
          <p:cNvSpPr txBox="1"/>
          <p:nvPr/>
        </p:nvSpPr>
        <p:spPr>
          <a:xfrm>
            <a:off x="893212" y="2277509"/>
            <a:ext cx="2122709" cy="523220"/>
          </a:xfrm>
          <a:prstGeom prst="rect">
            <a:avLst/>
          </a:prstGeom>
          <a:noFill/>
        </p:spPr>
        <p:txBody>
          <a:bodyPr wrap="square" rtlCol="0">
            <a:spAutoFit/>
          </a:bodyPr>
          <a:lstStyle/>
          <a:p>
            <a:r>
              <a:rPr lang="en-GB" sz="1400" b="1" dirty="0" smtClean="0"/>
              <a:t>Mg(l)</a:t>
            </a:r>
            <a:endParaRPr lang="en-GB" sz="1400" b="1" baseline="-25000" dirty="0" smtClean="0"/>
          </a:p>
          <a:p>
            <a:r>
              <a:rPr lang="en-GB" sz="1400" b="1" dirty="0" smtClean="0"/>
              <a:t>       </a:t>
            </a:r>
          </a:p>
        </p:txBody>
      </p:sp>
      <p:cxnSp>
        <p:nvCxnSpPr>
          <p:cNvPr id="204" name="Straight Arrow Connector 203"/>
          <p:cNvCxnSpPr/>
          <p:nvPr/>
        </p:nvCxnSpPr>
        <p:spPr>
          <a:xfrm>
            <a:off x="1151146" y="1882083"/>
            <a:ext cx="0" cy="37372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5" name="Straight Arrow Connector 204"/>
          <p:cNvCxnSpPr/>
          <p:nvPr/>
        </p:nvCxnSpPr>
        <p:spPr>
          <a:xfrm flipV="1">
            <a:off x="5433525" y="533470"/>
            <a:ext cx="252406" cy="195246"/>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 name="Rectangle 205"/>
          <p:cNvSpPr/>
          <p:nvPr/>
        </p:nvSpPr>
        <p:spPr>
          <a:xfrm>
            <a:off x="7184405" y="2257127"/>
            <a:ext cx="1103187" cy="307777"/>
          </a:xfrm>
          <a:prstGeom prst="rect">
            <a:avLst/>
          </a:prstGeom>
        </p:spPr>
        <p:txBody>
          <a:bodyPr wrap="none">
            <a:spAutoFit/>
          </a:bodyPr>
          <a:lstStyle/>
          <a:p>
            <a:r>
              <a:rPr lang="en-GB" sz="1400" b="1" dirty="0" smtClean="0"/>
              <a:t>Mg(B</a:t>
            </a:r>
            <a:r>
              <a:rPr lang="en-GB" sz="1400" b="1" baseline="-25000" dirty="0" smtClean="0"/>
              <a:t>0.9</a:t>
            </a:r>
            <a:r>
              <a:rPr lang="en-GB" sz="1400" b="1" dirty="0" smtClean="0"/>
              <a:t>C</a:t>
            </a:r>
            <a:r>
              <a:rPr lang="en-GB" sz="1400" b="1" baseline="-25000" dirty="0" smtClean="0"/>
              <a:t>0.1</a:t>
            </a:r>
            <a:r>
              <a:rPr lang="en-GB" sz="1400" b="1" dirty="0" smtClean="0"/>
              <a:t>)</a:t>
            </a:r>
            <a:r>
              <a:rPr lang="en-GB" sz="1400" b="1" baseline="-25000" dirty="0" smtClean="0"/>
              <a:t>2</a:t>
            </a:r>
            <a:endParaRPr lang="en-GB" sz="1400" b="1" baseline="-25000" dirty="0"/>
          </a:p>
        </p:txBody>
      </p:sp>
      <p:sp>
        <p:nvSpPr>
          <p:cNvPr id="214" name="Oval 213"/>
          <p:cNvSpPr/>
          <p:nvPr/>
        </p:nvSpPr>
        <p:spPr>
          <a:xfrm>
            <a:off x="4958277" y="5321206"/>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p:cNvSpPr/>
          <p:nvPr/>
        </p:nvSpPr>
        <p:spPr>
          <a:xfrm>
            <a:off x="4608578" y="5595555"/>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p:cNvSpPr/>
          <p:nvPr/>
        </p:nvSpPr>
        <p:spPr>
          <a:xfrm>
            <a:off x="4776299" y="5047223"/>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p:cNvSpPr/>
          <p:nvPr/>
        </p:nvSpPr>
        <p:spPr>
          <a:xfrm>
            <a:off x="5447367" y="4242436"/>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p:cNvSpPr/>
          <p:nvPr/>
        </p:nvSpPr>
        <p:spPr>
          <a:xfrm>
            <a:off x="4731030" y="4021645"/>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Oval 227"/>
          <p:cNvSpPr/>
          <p:nvPr/>
        </p:nvSpPr>
        <p:spPr>
          <a:xfrm>
            <a:off x="5356828" y="4747816"/>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Oval 228"/>
          <p:cNvSpPr/>
          <p:nvPr/>
        </p:nvSpPr>
        <p:spPr>
          <a:xfrm>
            <a:off x="4930411" y="4455665"/>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p:cNvSpPr/>
          <p:nvPr/>
        </p:nvSpPr>
        <p:spPr>
          <a:xfrm>
            <a:off x="5839965" y="4653577"/>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p:cNvSpPr/>
          <p:nvPr/>
        </p:nvSpPr>
        <p:spPr>
          <a:xfrm>
            <a:off x="4426086" y="4570579"/>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p:cNvSpPr/>
          <p:nvPr/>
        </p:nvSpPr>
        <p:spPr>
          <a:xfrm>
            <a:off x="4109574" y="5195235"/>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p:cNvSpPr/>
          <p:nvPr/>
        </p:nvSpPr>
        <p:spPr>
          <a:xfrm>
            <a:off x="4087917" y="4615940"/>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p:cNvSpPr/>
          <p:nvPr/>
        </p:nvSpPr>
        <p:spPr>
          <a:xfrm>
            <a:off x="5064524" y="4045533"/>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p:cNvSpPr/>
          <p:nvPr/>
        </p:nvSpPr>
        <p:spPr>
          <a:xfrm>
            <a:off x="4530938" y="3752121"/>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Oval 158"/>
          <p:cNvSpPr/>
          <p:nvPr/>
        </p:nvSpPr>
        <p:spPr>
          <a:xfrm>
            <a:off x="7276131" y="3641117"/>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Oval 159"/>
          <p:cNvSpPr/>
          <p:nvPr/>
        </p:nvSpPr>
        <p:spPr>
          <a:xfrm>
            <a:off x="5527484" y="5809380"/>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p:cNvSpPr/>
          <p:nvPr/>
        </p:nvSpPr>
        <p:spPr>
          <a:xfrm>
            <a:off x="5614729" y="5426495"/>
            <a:ext cx="90539" cy="111639"/>
          </a:xfrm>
          <a:prstGeom prst="ellipse">
            <a:avLst/>
          </a:prstGeom>
          <a:noFill/>
          <a:ln w="381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p:cNvSpPr/>
          <p:nvPr/>
        </p:nvSpPr>
        <p:spPr>
          <a:xfrm>
            <a:off x="7857488" y="3931095"/>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p:cNvSpPr/>
          <p:nvPr/>
        </p:nvSpPr>
        <p:spPr>
          <a:xfrm>
            <a:off x="7104980" y="4381818"/>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p:cNvSpPr/>
          <p:nvPr/>
        </p:nvSpPr>
        <p:spPr>
          <a:xfrm>
            <a:off x="8150736" y="4601772"/>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p:cNvSpPr/>
          <p:nvPr/>
        </p:nvSpPr>
        <p:spPr>
          <a:xfrm>
            <a:off x="8671179" y="4588468"/>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p:cNvSpPr/>
          <p:nvPr/>
        </p:nvSpPr>
        <p:spPr>
          <a:xfrm>
            <a:off x="8219842" y="5571419"/>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p:cNvSpPr/>
          <p:nvPr/>
        </p:nvSpPr>
        <p:spPr>
          <a:xfrm>
            <a:off x="7249234" y="5195234"/>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p:cNvSpPr/>
          <p:nvPr/>
        </p:nvSpPr>
        <p:spPr>
          <a:xfrm>
            <a:off x="7802419" y="5216431"/>
            <a:ext cx="90539" cy="111639"/>
          </a:xfrm>
          <a:prstGeom prst="ellipse">
            <a:avLst/>
          </a:prstGeom>
          <a:noFill/>
          <a:ln w="3810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7" name="Straight Arrow Connector 236"/>
          <p:cNvCxnSpPr/>
          <p:nvPr/>
        </p:nvCxnSpPr>
        <p:spPr>
          <a:xfrm flipV="1">
            <a:off x="5987125" y="4588468"/>
            <a:ext cx="252406" cy="88846"/>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flipH="1">
            <a:off x="6809518" y="4496555"/>
            <a:ext cx="253517" cy="39734"/>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3" name="TextBox 242"/>
          <p:cNvSpPr txBox="1"/>
          <p:nvPr/>
        </p:nvSpPr>
        <p:spPr>
          <a:xfrm>
            <a:off x="6282887" y="3491686"/>
            <a:ext cx="542758" cy="461665"/>
          </a:xfrm>
          <a:prstGeom prst="rect">
            <a:avLst/>
          </a:prstGeom>
          <a:noFill/>
        </p:spPr>
        <p:txBody>
          <a:bodyPr wrap="square" rtlCol="0">
            <a:spAutoFit/>
          </a:bodyPr>
          <a:lstStyle/>
          <a:p>
            <a:r>
              <a:rPr lang="en-GB" sz="2400" b="1" dirty="0" smtClean="0"/>
              <a:t>d</a:t>
            </a:r>
            <a:endParaRPr lang="en-GB" sz="2400" b="1" dirty="0"/>
          </a:p>
        </p:txBody>
      </p:sp>
    </p:spTree>
    <p:extLst>
      <p:ext uri="{BB962C8B-B14F-4D97-AF65-F5344CB8AC3E}">
        <p14:creationId xmlns:p14="http://schemas.microsoft.com/office/powerpoint/2010/main" val="492361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980728"/>
            <a:ext cx="8229600" cy="4525963"/>
          </a:xfrm>
        </p:spPr>
        <p:txBody>
          <a:bodyPr>
            <a:noAutofit/>
          </a:bodyPr>
          <a:lstStyle/>
          <a:p>
            <a:pPr marL="0" indent="0" algn="just">
              <a:buNone/>
            </a:pPr>
            <a:r>
              <a:rPr lang="en-GB" sz="2000" b="1" dirty="0"/>
              <a:t>Figure 4. </a:t>
            </a:r>
            <a:r>
              <a:rPr lang="en-GB" sz="2000" b="1" dirty="0" smtClean="0"/>
              <a:t>(</a:t>
            </a:r>
            <a:r>
              <a:rPr lang="en-GB" sz="2000" b="1" dirty="0"/>
              <a:t>c) HRTEM image of C-doped </a:t>
            </a:r>
            <a:r>
              <a:rPr lang="en-GB" sz="2000" b="1" dirty="0" smtClean="0"/>
              <a:t>sample with </a:t>
            </a:r>
            <a:r>
              <a:rPr lang="en-GB" sz="2000" b="1" dirty="0"/>
              <a:t>corresponding FFT patterns (e) for left part (marked as red rectangle) and (h) for right side (marked as blue rectangle). The IFFT images reveal the lattice image of two crystals Mg phase (d) for left side and MgB</a:t>
            </a:r>
            <a:r>
              <a:rPr lang="en-GB" sz="2000" b="1" baseline="-25000" dirty="0"/>
              <a:t>2</a:t>
            </a:r>
            <a:r>
              <a:rPr lang="en-GB" sz="2000" b="1" dirty="0"/>
              <a:t> phase (g) for right side. The schematic index for each phase are marked in (f) for Mg and (</a:t>
            </a:r>
            <a:r>
              <a:rPr lang="en-GB" sz="2000" b="1" dirty="0" err="1"/>
              <a:t>i</a:t>
            </a:r>
            <a:r>
              <a:rPr lang="en-GB" sz="2000" b="1" dirty="0"/>
              <a:t>) for MgB</a:t>
            </a:r>
            <a:r>
              <a:rPr lang="en-GB" sz="2000" b="1" baseline="-25000" dirty="0"/>
              <a:t>2</a:t>
            </a:r>
            <a:r>
              <a:rPr lang="en-GB" sz="2000" b="1" dirty="0"/>
              <a:t>.</a:t>
            </a:r>
            <a:r>
              <a:rPr lang="en-GB" sz="2000" dirty="0"/>
              <a:t> </a:t>
            </a:r>
          </a:p>
        </p:txBody>
      </p:sp>
    </p:spTree>
    <p:extLst>
      <p:ext uri="{BB962C8B-B14F-4D97-AF65-F5344CB8AC3E}">
        <p14:creationId xmlns:p14="http://schemas.microsoft.com/office/powerpoint/2010/main" val="3203570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 name="组合 167"/>
          <p:cNvGrpSpPr/>
          <p:nvPr/>
        </p:nvGrpSpPr>
        <p:grpSpPr>
          <a:xfrm>
            <a:off x="0" y="116632"/>
            <a:ext cx="9002557" cy="7344816"/>
            <a:chOff x="0" y="116632"/>
            <a:chExt cx="9002557" cy="7344816"/>
          </a:xfrm>
        </p:grpSpPr>
        <p:grpSp>
          <p:nvGrpSpPr>
            <p:cNvPr id="60" name="组合 59"/>
            <p:cNvGrpSpPr/>
            <p:nvPr/>
          </p:nvGrpSpPr>
          <p:grpSpPr>
            <a:xfrm>
              <a:off x="0" y="116632"/>
              <a:ext cx="9002557" cy="7344816"/>
              <a:chOff x="0" y="116632"/>
              <a:chExt cx="9002557" cy="7344816"/>
            </a:xfrm>
          </p:grpSpPr>
          <p:pic>
            <p:nvPicPr>
              <p:cNvPr id="4" name="Picture 2"/>
              <p:cNvPicPr>
                <a:picLocks noChangeAspect="1" noChangeArrowheads="1"/>
              </p:cNvPicPr>
              <p:nvPr/>
            </p:nvPicPr>
            <p:blipFill>
              <a:blip r:embed="rId2" cstate="print"/>
              <a:srcRect r="20095" b="20144"/>
              <a:stretch>
                <a:fillRect/>
              </a:stretch>
            </p:blipFill>
            <p:spPr bwMode="auto">
              <a:xfrm>
                <a:off x="3779912" y="116632"/>
                <a:ext cx="5197003" cy="5193828"/>
              </a:xfrm>
              <a:prstGeom prst="rect">
                <a:avLst/>
              </a:prstGeom>
              <a:noFill/>
              <a:ln w="9525">
                <a:noFill/>
                <a:miter lim="800000"/>
                <a:headEnd/>
                <a:tailEnd/>
              </a:ln>
              <a:effectLst/>
            </p:spPr>
          </p:pic>
          <p:sp>
            <p:nvSpPr>
              <p:cNvPr id="5" name="矩形 4"/>
              <p:cNvSpPr/>
              <p:nvPr/>
            </p:nvSpPr>
            <p:spPr>
              <a:xfrm>
                <a:off x="3779912" y="188640"/>
                <a:ext cx="2376264" cy="2592288"/>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44208" y="2996952"/>
                <a:ext cx="2448272" cy="2232248"/>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6"/>
              <p:cNvPicPr>
                <a:picLocks noChangeAspect="1" noChangeArrowheads="1"/>
              </p:cNvPicPr>
              <p:nvPr/>
            </p:nvPicPr>
            <p:blipFill>
              <a:blip r:embed="rId3" cstate="print"/>
              <a:srcRect r="20267" b="20267"/>
              <a:stretch>
                <a:fillRect/>
              </a:stretch>
            </p:blipFill>
            <p:spPr bwMode="auto">
              <a:xfrm>
                <a:off x="1657772" y="116632"/>
                <a:ext cx="2088232" cy="2088232"/>
              </a:xfrm>
              <a:prstGeom prst="rect">
                <a:avLst/>
              </a:prstGeom>
              <a:noFill/>
              <a:ln w="9525">
                <a:noFill/>
                <a:miter lim="800000"/>
                <a:headEnd/>
                <a:tailEnd/>
              </a:ln>
              <a:effectLst/>
            </p:spPr>
          </p:pic>
          <p:pic>
            <p:nvPicPr>
              <p:cNvPr id="3074" name="Picture 2"/>
              <p:cNvPicPr>
                <a:picLocks noChangeAspect="1" noChangeArrowheads="1"/>
              </p:cNvPicPr>
              <p:nvPr/>
            </p:nvPicPr>
            <p:blipFill>
              <a:blip r:embed="rId4" cstate="print"/>
              <a:srcRect l="22684" t="30055" r="52953" b="45578"/>
              <a:stretch>
                <a:fillRect/>
              </a:stretch>
            </p:blipFill>
            <p:spPr bwMode="auto">
              <a:xfrm>
                <a:off x="39688" y="116632"/>
                <a:ext cx="1584176" cy="1584176"/>
              </a:xfrm>
              <a:prstGeom prst="rect">
                <a:avLst/>
              </a:prstGeom>
              <a:noFill/>
              <a:ln w="9525">
                <a:noFill/>
                <a:miter lim="800000"/>
                <a:headEnd/>
                <a:tailEnd/>
              </a:ln>
              <a:effectLst/>
            </p:spPr>
          </p:pic>
          <p:pic>
            <p:nvPicPr>
              <p:cNvPr id="24" name="Picture 3"/>
              <p:cNvPicPr>
                <a:picLocks noChangeAspect="1" noChangeArrowheads="1"/>
              </p:cNvPicPr>
              <p:nvPr/>
            </p:nvPicPr>
            <p:blipFill>
              <a:blip r:embed="rId5" cstate="print"/>
              <a:srcRect r="19923" b="20267"/>
              <a:stretch>
                <a:fillRect/>
              </a:stretch>
            </p:blipFill>
            <p:spPr bwMode="auto">
              <a:xfrm>
                <a:off x="6895306" y="5373216"/>
                <a:ext cx="2088232" cy="2079266"/>
              </a:xfrm>
              <a:prstGeom prst="rect">
                <a:avLst/>
              </a:prstGeom>
              <a:noFill/>
              <a:ln w="9525">
                <a:noFill/>
                <a:miter lim="800000"/>
                <a:headEnd/>
                <a:tailEnd/>
              </a:ln>
              <a:effectLst/>
            </p:spPr>
          </p:pic>
          <p:grpSp>
            <p:nvGrpSpPr>
              <p:cNvPr id="67" name="组合 66"/>
              <p:cNvGrpSpPr/>
              <p:nvPr/>
            </p:nvGrpSpPr>
            <p:grpSpPr>
              <a:xfrm>
                <a:off x="643493" y="2852936"/>
                <a:ext cx="2272323" cy="2437119"/>
                <a:chOff x="755576" y="2924944"/>
                <a:chExt cx="2272323" cy="2437119"/>
              </a:xfrm>
            </p:grpSpPr>
            <p:cxnSp>
              <p:nvCxnSpPr>
                <p:cNvPr id="47" name="直接连接符 46"/>
                <p:cNvCxnSpPr/>
                <p:nvPr/>
              </p:nvCxnSpPr>
              <p:spPr>
                <a:xfrm>
                  <a:off x="1143000" y="2971800"/>
                  <a:ext cx="937642" cy="101724"/>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933575" y="3105150"/>
                  <a:ext cx="180976" cy="1828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38225" y="3914775"/>
                  <a:ext cx="1000125" cy="104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912837" y="4824239"/>
                  <a:ext cx="965026" cy="114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942975" y="2990850"/>
                  <a:ext cx="209550" cy="1847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438275" y="3029719"/>
                  <a:ext cx="181322" cy="18566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29" idx="0"/>
                </p:cNvCxnSpPr>
                <p:nvPr/>
              </p:nvCxnSpPr>
              <p:spPr>
                <a:xfrm flipH="1">
                  <a:off x="1440283" y="4048125"/>
                  <a:ext cx="74192" cy="781107"/>
                </a:xfrm>
                <a:prstGeom prst="straightConnector1">
                  <a:avLst/>
                </a:prstGeom>
                <a:noFill/>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609725" y="4019550"/>
                  <a:ext cx="309058" cy="847528"/>
                </a:xfrm>
                <a:prstGeom prst="straightConnector1">
                  <a:avLst/>
                </a:prstGeom>
                <a:noFill/>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55576" y="4941168"/>
                  <a:ext cx="1120195" cy="420895"/>
                </a:xfrm>
                <a:prstGeom prst="rect">
                  <a:avLst/>
                </a:prstGeom>
                <a:noFill/>
              </p:spPr>
              <p:txBody>
                <a:bodyPr wrap="none" rtlCol="0">
                  <a:spAutoFit/>
                </a:bodyPr>
                <a:lstStyle/>
                <a:p>
                  <a:r>
                    <a:rPr lang="en-US" altLang="zh-CN" dirty="0" smtClean="0"/>
                    <a:t>(100)Mg</a:t>
                  </a:r>
                  <a:endParaRPr lang="zh-CN" altLang="en-US" dirty="0"/>
                </a:p>
              </p:txBody>
            </p:sp>
            <p:sp>
              <p:nvSpPr>
                <p:cNvPr id="23" name="TextBox 22"/>
                <p:cNvSpPr txBox="1"/>
                <p:nvPr/>
              </p:nvSpPr>
              <p:spPr>
                <a:xfrm>
                  <a:off x="1907704" y="4869160"/>
                  <a:ext cx="1120195" cy="420895"/>
                </a:xfrm>
                <a:prstGeom prst="rect">
                  <a:avLst/>
                </a:prstGeom>
                <a:noFill/>
              </p:spPr>
              <p:txBody>
                <a:bodyPr wrap="none" rtlCol="0">
                  <a:spAutoFit/>
                </a:bodyPr>
                <a:lstStyle/>
                <a:p>
                  <a:r>
                    <a:rPr lang="en-US" altLang="zh-CN" dirty="0" smtClean="0"/>
                    <a:t>(101)Mg</a:t>
                  </a:r>
                  <a:endParaRPr lang="zh-CN" altLang="en-US" dirty="0"/>
                </a:p>
              </p:txBody>
            </p:sp>
            <p:grpSp>
              <p:nvGrpSpPr>
                <p:cNvPr id="38" name="组合 37"/>
                <p:cNvGrpSpPr/>
                <p:nvPr/>
              </p:nvGrpSpPr>
              <p:grpSpPr>
                <a:xfrm>
                  <a:off x="886332" y="2924944"/>
                  <a:ext cx="1284178" cy="2062385"/>
                  <a:chOff x="789484" y="2924944"/>
                  <a:chExt cx="1126855" cy="1809725"/>
                </a:xfrm>
                <a:solidFill>
                  <a:schemeClr val="bg1"/>
                </a:solidFill>
              </p:grpSpPr>
              <p:sp>
                <p:nvSpPr>
                  <p:cNvPr id="9" name="椭圆 8"/>
                  <p:cNvSpPr/>
                  <p:nvPr/>
                </p:nvSpPr>
                <p:spPr>
                  <a:xfrm>
                    <a:off x="1259632" y="3717032"/>
                    <a:ext cx="199408" cy="18833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84598" y="2968377"/>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816646" y="3011810"/>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71600" y="2924944"/>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225724" y="4595940"/>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36254" y="3832473"/>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71017" y="3745607"/>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89484" y="4549456"/>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663874" y="4640514"/>
                    <a:ext cx="99693" cy="9415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8" name="Picture 2"/>
              <p:cNvPicPr>
                <a:picLocks noChangeAspect="1" noChangeArrowheads="1"/>
              </p:cNvPicPr>
              <p:nvPr/>
            </p:nvPicPr>
            <p:blipFill>
              <a:blip r:embed="rId6" cstate="print"/>
              <a:srcRect l="22886" t="32643" r="55726" b="46836"/>
              <a:stretch>
                <a:fillRect/>
              </a:stretch>
            </p:blipFill>
            <p:spPr bwMode="auto">
              <a:xfrm>
                <a:off x="5229597" y="5369024"/>
                <a:ext cx="1617922" cy="1552080"/>
              </a:xfrm>
              <a:prstGeom prst="rect">
                <a:avLst/>
              </a:prstGeom>
              <a:noFill/>
              <a:ln w="9525">
                <a:noFill/>
                <a:miter lim="800000"/>
                <a:headEnd/>
                <a:tailEnd/>
              </a:ln>
              <a:effectLst/>
            </p:spPr>
          </p:pic>
          <p:grpSp>
            <p:nvGrpSpPr>
              <p:cNvPr id="101" name="组合 100"/>
              <p:cNvGrpSpPr/>
              <p:nvPr/>
            </p:nvGrpSpPr>
            <p:grpSpPr>
              <a:xfrm>
                <a:off x="2051720" y="5733256"/>
                <a:ext cx="2738062" cy="1728192"/>
                <a:chOff x="1474777" y="5301208"/>
                <a:chExt cx="2738062" cy="1728192"/>
              </a:xfrm>
            </p:grpSpPr>
            <p:cxnSp>
              <p:nvCxnSpPr>
                <p:cNvPr id="81" name="直接连接符 80"/>
                <p:cNvCxnSpPr/>
                <p:nvPr/>
              </p:nvCxnSpPr>
              <p:spPr>
                <a:xfrm>
                  <a:off x="2123728" y="5378127"/>
                  <a:ext cx="952847" cy="123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2009775" y="5359102"/>
                  <a:ext cx="114300" cy="1262683"/>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057028" y="5982047"/>
                  <a:ext cx="952847" cy="123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970162" y="6601172"/>
                  <a:ext cx="952847" cy="123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457450" y="5425777"/>
                  <a:ext cx="104775" cy="1253158"/>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2924175" y="5500117"/>
                  <a:ext cx="109314" cy="1264543"/>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flipH="1">
                  <a:off x="2476500" y="6038850"/>
                  <a:ext cx="19050" cy="542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2506211" y="6047587"/>
                  <a:ext cx="370339" cy="610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932087" y="5301208"/>
                  <a:ext cx="1175370" cy="1493118"/>
                  <a:chOff x="1932087" y="5632673"/>
                  <a:chExt cx="1175370" cy="1493118"/>
                </a:xfrm>
                <a:solidFill>
                  <a:schemeClr val="bg1"/>
                </a:solidFill>
              </p:grpSpPr>
              <p:sp>
                <p:nvSpPr>
                  <p:cNvPr id="70" name="椭圆 69"/>
                  <p:cNvSpPr/>
                  <p:nvPr/>
                </p:nvSpPr>
                <p:spPr>
                  <a:xfrm>
                    <a:off x="2398043" y="6271220"/>
                    <a:ext cx="216000" cy="216000"/>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915816" y="6381328"/>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979712" y="6237312"/>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843808" y="6981775"/>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932087" y="6848475"/>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387377" y="6909767"/>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963441" y="5761831"/>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483768" y="5695156"/>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051720" y="5632673"/>
                    <a:ext cx="144016" cy="14401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98"/>
                <p:cNvSpPr txBox="1"/>
                <p:nvPr/>
              </p:nvSpPr>
              <p:spPr>
                <a:xfrm>
                  <a:off x="1474777" y="6647552"/>
                  <a:ext cx="1225015" cy="369332"/>
                </a:xfrm>
                <a:prstGeom prst="rect">
                  <a:avLst/>
                </a:prstGeom>
                <a:noFill/>
              </p:spPr>
              <p:txBody>
                <a:bodyPr wrap="none" rtlCol="0">
                  <a:spAutoFit/>
                </a:bodyPr>
                <a:lstStyle/>
                <a:p>
                  <a:r>
                    <a:rPr lang="en-US" altLang="zh-CN" dirty="0" smtClean="0"/>
                    <a:t>(100)MgB</a:t>
                  </a:r>
                  <a:r>
                    <a:rPr lang="en-US" altLang="zh-CN" baseline="-25000" dirty="0" smtClean="0"/>
                    <a:t>2</a:t>
                  </a:r>
                  <a:endParaRPr lang="zh-CN" altLang="en-US" baseline="-25000" dirty="0"/>
                </a:p>
              </p:txBody>
            </p:sp>
            <p:sp>
              <p:nvSpPr>
                <p:cNvPr id="100" name="TextBox 99"/>
                <p:cNvSpPr txBox="1"/>
                <p:nvPr/>
              </p:nvSpPr>
              <p:spPr>
                <a:xfrm>
                  <a:off x="2987824" y="6660068"/>
                  <a:ext cx="1225015" cy="369332"/>
                </a:xfrm>
                <a:prstGeom prst="rect">
                  <a:avLst/>
                </a:prstGeom>
                <a:noFill/>
              </p:spPr>
              <p:txBody>
                <a:bodyPr wrap="none" rtlCol="0">
                  <a:spAutoFit/>
                </a:bodyPr>
                <a:lstStyle/>
                <a:p>
                  <a:r>
                    <a:rPr lang="en-US" altLang="zh-CN" dirty="0" smtClean="0"/>
                    <a:t>(101)MgB</a:t>
                  </a:r>
                  <a:r>
                    <a:rPr lang="en-US" altLang="zh-CN" baseline="-25000" dirty="0" smtClean="0"/>
                    <a:t>2</a:t>
                  </a:r>
                  <a:endParaRPr lang="zh-CN" altLang="en-US" baseline="-25000" dirty="0"/>
                </a:p>
              </p:txBody>
            </p:sp>
          </p:grpSp>
          <p:sp>
            <p:nvSpPr>
              <p:cNvPr id="102" name="TextBox 101"/>
              <p:cNvSpPr txBox="1"/>
              <p:nvPr/>
            </p:nvSpPr>
            <p:spPr>
              <a:xfrm>
                <a:off x="8689651" y="116632"/>
                <a:ext cx="312906" cy="461665"/>
              </a:xfrm>
              <a:prstGeom prst="rect">
                <a:avLst/>
              </a:prstGeom>
              <a:solidFill>
                <a:schemeClr val="bg1"/>
              </a:solidFill>
            </p:spPr>
            <p:txBody>
              <a:bodyPr wrap="none" rtlCol="0">
                <a:spAutoFit/>
              </a:bodyPr>
              <a:lstStyle/>
              <a:p>
                <a:r>
                  <a:rPr lang="en-US" altLang="zh-CN" sz="2400" b="1" dirty="0" smtClean="0"/>
                  <a:t>c</a:t>
                </a:r>
                <a:endParaRPr lang="zh-CN" altLang="en-US" b="1" dirty="0"/>
              </a:p>
            </p:txBody>
          </p:sp>
          <p:sp>
            <p:nvSpPr>
              <p:cNvPr id="103" name="TextBox 102"/>
              <p:cNvSpPr txBox="1"/>
              <p:nvPr/>
            </p:nvSpPr>
            <p:spPr>
              <a:xfrm>
                <a:off x="3440047" y="116632"/>
                <a:ext cx="346570" cy="461665"/>
              </a:xfrm>
              <a:prstGeom prst="rect">
                <a:avLst/>
              </a:prstGeom>
              <a:solidFill>
                <a:schemeClr val="bg1"/>
              </a:solidFill>
            </p:spPr>
            <p:txBody>
              <a:bodyPr wrap="none" rtlCol="0">
                <a:spAutoFit/>
              </a:bodyPr>
              <a:lstStyle/>
              <a:p>
                <a:r>
                  <a:rPr lang="en-US" altLang="zh-CN" sz="2400" b="1" dirty="0" smtClean="0"/>
                  <a:t>d</a:t>
                </a:r>
                <a:endParaRPr lang="zh-CN" altLang="en-US" sz="2400" b="1" dirty="0"/>
              </a:p>
            </p:txBody>
          </p:sp>
          <p:sp>
            <p:nvSpPr>
              <p:cNvPr id="104" name="TextBox 103"/>
              <p:cNvSpPr txBox="1"/>
              <p:nvPr/>
            </p:nvSpPr>
            <p:spPr>
              <a:xfrm>
                <a:off x="0" y="116632"/>
                <a:ext cx="340158" cy="461665"/>
              </a:xfrm>
              <a:prstGeom prst="rect">
                <a:avLst/>
              </a:prstGeom>
              <a:solidFill>
                <a:schemeClr val="bg1"/>
              </a:solidFill>
            </p:spPr>
            <p:txBody>
              <a:bodyPr wrap="none" rtlCol="0">
                <a:spAutoFit/>
              </a:bodyPr>
              <a:lstStyle/>
              <a:p>
                <a:r>
                  <a:rPr lang="en-US" altLang="zh-CN" sz="2400" b="1" dirty="0" smtClean="0"/>
                  <a:t>e</a:t>
                </a:r>
                <a:endParaRPr lang="zh-CN" altLang="en-US" sz="2400" b="1" dirty="0"/>
              </a:p>
            </p:txBody>
          </p:sp>
          <p:sp>
            <p:nvSpPr>
              <p:cNvPr id="105" name="TextBox 104"/>
              <p:cNvSpPr txBox="1"/>
              <p:nvPr/>
            </p:nvSpPr>
            <p:spPr>
              <a:xfrm>
                <a:off x="8670818" y="5373216"/>
                <a:ext cx="330540" cy="461665"/>
              </a:xfrm>
              <a:prstGeom prst="rect">
                <a:avLst/>
              </a:prstGeom>
              <a:solidFill>
                <a:schemeClr val="bg1"/>
              </a:solidFill>
            </p:spPr>
            <p:txBody>
              <a:bodyPr wrap="none" rtlCol="0">
                <a:spAutoFit/>
              </a:bodyPr>
              <a:lstStyle/>
              <a:p>
                <a:r>
                  <a:rPr lang="en-US" altLang="zh-CN" sz="2400" b="1" dirty="0" smtClean="0"/>
                  <a:t>g</a:t>
                </a:r>
                <a:endParaRPr lang="zh-CN" altLang="en-US" sz="2400" b="1" dirty="0"/>
              </a:p>
            </p:txBody>
          </p:sp>
          <p:sp>
            <p:nvSpPr>
              <p:cNvPr id="106" name="TextBox 105"/>
              <p:cNvSpPr txBox="1"/>
              <p:nvPr/>
            </p:nvSpPr>
            <p:spPr>
              <a:xfrm>
                <a:off x="5220072" y="5362330"/>
                <a:ext cx="349776" cy="461665"/>
              </a:xfrm>
              <a:prstGeom prst="rect">
                <a:avLst/>
              </a:prstGeom>
              <a:solidFill>
                <a:schemeClr val="bg1"/>
              </a:solidFill>
            </p:spPr>
            <p:txBody>
              <a:bodyPr wrap="none" rtlCol="0">
                <a:spAutoFit/>
              </a:bodyPr>
              <a:lstStyle/>
              <a:p>
                <a:r>
                  <a:rPr lang="en-US" altLang="zh-CN" sz="2400" b="1" dirty="0" smtClean="0"/>
                  <a:t>h</a:t>
                </a:r>
                <a:endParaRPr lang="zh-CN" altLang="en-US" sz="2400" b="1" dirty="0"/>
              </a:p>
            </p:txBody>
          </p:sp>
          <p:sp>
            <p:nvSpPr>
              <p:cNvPr id="107" name="TextBox 106"/>
              <p:cNvSpPr txBox="1"/>
              <p:nvPr/>
            </p:nvSpPr>
            <p:spPr>
              <a:xfrm>
                <a:off x="3995936" y="5661248"/>
                <a:ext cx="260008" cy="461665"/>
              </a:xfrm>
              <a:prstGeom prst="rect">
                <a:avLst/>
              </a:prstGeom>
              <a:solidFill>
                <a:schemeClr val="bg1"/>
              </a:solidFill>
            </p:spPr>
            <p:txBody>
              <a:bodyPr wrap="none" rtlCol="0">
                <a:spAutoFit/>
              </a:bodyPr>
              <a:lstStyle/>
              <a:p>
                <a:r>
                  <a:rPr lang="en-US" altLang="zh-CN" sz="2400" b="1" dirty="0" err="1" smtClean="0"/>
                  <a:t>i</a:t>
                </a:r>
                <a:endParaRPr lang="zh-CN" altLang="en-US" b="1" dirty="0"/>
              </a:p>
            </p:txBody>
          </p:sp>
          <p:sp>
            <p:nvSpPr>
              <p:cNvPr id="108" name="TextBox 107"/>
              <p:cNvSpPr txBox="1"/>
              <p:nvPr/>
            </p:nvSpPr>
            <p:spPr>
              <a:xfrm>
                <a:off x="2195736" y="2708920"/>
                <a:ext cx="282450" cy="461665"/>
              </a:xfrm>
              <a:prstGeom prst="rect">
                <a:avLst/>
              </a:prstGeom>
              <a:solidFill>
                <a:schemeClr val="bg1"/>
              </a:solidFill>
            </p:spPr>
            <p:txBody>
              <a:bodyPr wrap="none" rtlCol="0">
                <a:spAutoFit/>
              </a:bodyPr>
              <a:lstStyle/>
              <a:p>
                <a:r>
                  <a:rPr lang="en-US" altLang="zh-CN" sz="2400" b="1" dirty="0" smtClean="0"/>
                  <a:t>f</a:t>
                </a:r>
                <a:endParaRPr lang="zh-CN" altLang="en-US" sz="2400" b="1" dirty="0"/>
              </a:p>
            </p:txBody>
          </p:sp>
          <p:sp>
            <p:nvSpPr>
              <p:cNvPr id="109" name="TextBox 108"/>
              <p:cNvSpPr txBox="1"/>
              <p:nvPr/>
            </p:nvSpPr>
            <p:spPr>
              <a:xfrm>
                <a:off x="0" y="2852936"/>
                <a:ext cx="676788" cy="369332"/>
              </a:xfrm>
              <a:prstGeom prst="rect">
                <a:avLst/>
              </a:prstGeom>
              <a:noFill/>
            </p:spPr>
            <p:txBody>
              <a:bodyPr wrap="none" rtlCol="0">
                <a:spAutoFit/>
              </a:bodyPr>
              <a:lstStyle/>
              <a:p>
                <a:r>
                  <a:rPr lang="en-US" altLang="zh-CN" dirty="0" smtClean="0"/>
                  <a:t>[010]</a:t>
                </a:r>
                <a:endParaRPr lang="zh-CN" altLang="en-US" dirty="0"/>
              </a:p>
            </p:txBody>
          </p:sp>
          <p:sp>
            <p:nvSpPr>
              <p:cNvPr id="110" name="TextBox 109"/>
              <p:cNvSpPr txBox="1"/>
              <p:nvPr/>
            </p:nvSpPr>
            <p:spPr>
              <a:xfrm>
                <a:off x="1331640" y="5733256"/>
                <a:ext cx="676788" cy="369332"/>
              </a:xfrm>
              <a:prstGeom prst="rect">
                <a:avLst/>
              </a:prstGeom>
              <a:noFill/>
            </p:spPr>
            <p:txBody>
              <a:bodyPr wrap="none" rtlCol="0">
                <a:spAutoFit/>
              </a:bodyPr>
              <a:lstStyle/>
              <a:p>
                <a:r>
                  <a:rPr lang="en-US" altLang="zh-CN" dirty="0" smtClean="0"/>
                  <a:t>[010]</a:t>
                </a:r>
                <a:endParaRPr lang="zh-CN" altLang="en-US" dirty="0"/>
              </a:p>
            </p:txBody>
          </p:sp>
        </p:grpSp>
        <p:cxnSp>
          <p:nvCxnSpPr>
            <p:cNvPr id="62" name="直接连接符 61"/>
            <p:cNvCxnSpPr/>
            <p:nvPr/>
          </p:nvCxnSpPr>
          <p:spPr>
            <a:xfrm>
              <a:off x="2321560" y="802640"/>
              <a:ext cx="330200" cy="304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2339752" y="836712"/>
              <a:ext cx="330200" cy="304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rot="213499">
              <a:off x="2216137" y="584342"/>
              <a:ext cx="716863" cy="276999"/>
            </a:xfrm>
            <a:prstGeom prst="rect">
              <a:avLst/>
            </a:prstGeom>
            <a:noFill/>
          </p:spPr>
          <p:txBody>
            <a:bodyPr wrap="none" rtlCol="0">
              <a:spAutoFit/>
            </a:bodyPr>
            <a:lstStyle/>
            <a:p>
              <a:r>
                <a:rPr lang="en-US" altLang="zh-CN" sz="1200" dirty="0" smtClean="0">
                  <a:solidFill>
                    <a:srgbClr val="FF0000"/>
                  </a:solidFill>
                </a:rPr>
                <a:t>(100)Mg</a:t>
              </a:r>
              <a:endParaRPr lang="zh-CN" altLang="en-US" sz="1200" dirty="0">
                <a:solidFill>
                  <a:srgbClr val="FF0000"/>
                </a:solidFill>
              </a:endParaRPr>
            </a:p>
          </p:txBody>
        </p:sp>
        <p:cxnSp>
          <p:nvCxnSpPr>
            <p:cNvPr id="66" name="直接连接符 65"/>
            <p:cNvCxnSpPr/>
            <p:nvPr/>
          </p:nvCxnSpPr>
          <p:spPr>
            <a:xfrm flipH="1">
              <a:off x="2077720" y="980728"/>
              <a:ext cx="262032" cy="911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2081976" y="1016352"/>
              <a:ext cx="262032" cy="911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rot="20238802">
              <a:off x="1987618" y="1074715"/>
              <a:ext cx="716863" cy="276999"/>
            </a:xfrm>
            <a:prstGeom prst="rect">
              <a:avLst/>
            </a:prstGeom>
            <a:noFill/>
          </p:spPr>
          <p:txBody>
            <a:bodyPr wrap="none" rtlCol="0">
              <a:spAutoFit/>
            </a:bodyPr>
            <a:lstStyle/>
            <a:p>
              <a:r>
                <a:rPr lang="en-US" altLang="zh-CN" sz="1200" dirty="0" smtClean="0">
                  <a:solidFill>
                    <a:srgbClr val="FF0000"/>
                  </a:solidFill>
                </a:rPr>
                <a:t>(101)Mg</a:t>
              </a:r>
              <a:endParaRPr lang="zh-CN" altLang="en-US" sz="1200" dirty="0">
                <a:solidFill>
                  <a:srgbClr val="FF0000"/>
                </a:solidFill>
              </a:endParaRPr>
            </a:p>
          </p:txBody>
        </p:sp>
        <p:cxnSp>
          <p:nvCxnSpPr>
            <p:cNvPr id="84" name="直接连接符 83"/>
            <p:cNvCxnSpPr/>
            <p:nvPr/>
          </p:nvCxnSpPr>
          <p:spPr>
            <a:xfrm>
              <a:off x="7672536" y="6021288"/>
              <a:ext cx="511344" cy="442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7669664" y="6067936"/>
              <a:ext cx="511344" cy="442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95552" y="6290736"/>
              <a:ext cx="257512" cy="15840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7437080" y="6309320"/>
              <a:ext cx="257512" cy="15840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rot="213499">
              <a:off x="7523289" y="5755234"/>
              <a:ext cx="878767" cy="276999"/>
            </a:xfrm>
            <a:prstGeom prst="rect">
              <a:avLst/>
            </a:prstGeom>
            <a:noFill/>
          </p:spPr>
          <p:txBody>
            <a:bodyPr wrap="none" rtlCol="0">
              <a:spAutoFit/>
            </a:bodyPr>
            <a:lstStyle/>
            <a:p>
              <a:r>
                <a:rPr lang="en-US" altLang="zh-CN" sz="1200" dirty="0" smtClean="0">
                  <a:solidFill>
                    <a:srgbClr val="00B0F0"/>
                  </a:solidFill>
                </a:rPr>
                <a:t>(100)MgB</a:t>
              </a:r>
              <a:r>
                <a:rPr lang="en-US" altLang="zh-CN" sz="1200" baseline="-25000" dirty="0" smtClean="0">
                  <a:solidFill>
                    <a:srgbClr val="00B0F0"/>
                  </a:solidFill>
                </a:rPr>
                <a:t>2</a:t>
              </a:r>
              <a:endParaRPr lang="zh-CN" altLang="en-US" sz="1200" baseline="-25000" dirty="0">
                <a:solidFill>
                  <a:srgbClr val="00B0F0"/>
                </a:solidFill>
              </a:endParaRPr>
            </a:p>
          </p:txBody>
        </p:sp>
        <p:sp>
          <p:nvSpPr>
            <p:cNvPr id="167" name="TextBox 166"/>
            <p:cNvSpPr txBox="1"/>
            <p:nvPr/>
          </p:nvSpPr>
          <p:spPr>
            <a:xfrm rot="19717976">
              <a:off x="7172164" y="6372536"/>
              <a:ext cx="878767" cy="276999"/>
            </a:xfrm>
            <a:prstGeom prst="rect">
              <a:avLst/>
            </a:prstGeom>
            <a:noFill/>
          </p:spPr>
          <p:txBody>
            <a:bodyPr wrap="none" rtlCol="0">
              <a:spAutoFit/>
            </a:bodyPr>
            <a:lstStyle/>
            <a:p>
              <a:r>
                <a:rPr lang="en-US" altLang="zh-CN" sz="1200" dirty="0" smtClean="0">
                  <a:solidFill>
                    <a:srgbClr val="00B0F0"/>
                  </a:solidFill>
                </a:rPr>
                <a:t>(101)MgB</a:t>
              </a:r>
              <a:r>
                <a:rPr lang="en-US" altLang="zh-CN" sz="1200" baseline="-25000" dirty="0" smtClean="0">
                  <a:solidFill>
                    <a:srgbClr val="00B0F0"/>
                  </a:solidFill>
                </a:rPr>
                <a:t>2</a:t>
              </a:r>
              <a:endParaRPr lang="zh-CN" altLang="en-US" sz="1200" baseline="-25000" dirty="0">
                <a:solidFill>
                  <a:srgbClr val="00B0F0"/>
                </a:solidFill>
              </a:endParaRPr>
            </a:p>
          </p:txBody>
        </p:sp>
      </p:grpSp>
    </p:spTree>
    <p:extLst>
      <p:ext uri="{BB962C8B-B14F-4D97-AF65-F5344CB8AC3E}">
        <p14:creationId xmlns:p14="http://schemas.microsoft.com/office/powerpoint/2010/main" val="23632961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5520</TotalTime>
  <Words>214</Words>
  <Application>Microsoft Office PowerPoint</Application>
  <PresentationFormat>On-screen Show (4:3)</PresentationFormat>
  <Paragraphs>51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PowerPoint Presentation</vt:lpstr>
      <vt:lpstr>PowerPoint Presentation</vt:lpstr>
      <vt:lpstr>PowerPoint Presentation</vt:lpstr>
    </vt:vector>
  </TitlesOfParts>
  <Company>Brunel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BuildUser</dc:creator>
  <cp:lastModifiedBy>BuildUser</cp:lastModifiedBy>
  <cp:revision>5</cp:revision>
  <dcterms:created xsi:type="dcterms:W3CDTF">2017-09-07T12:39:09Z</dcterms:created>
  <dcterms:modified xsi:type="dcterms:W3CDTF">2017-09-11T08:39:11Z</dcterms:modified>
</cp:coreProperties>
</file>